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31.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58" r:id="rId2"/>
    <p:sldMasterId id="2147483664" r:id="rId3"/>
    <p:sldMasterId id="2147483678" r:id="rId4"/>
  </p:sldMasterIdLst>
  <p:notesMasterIdLst>
    <p:notesMasterId r:id="rId53"/>
  </p:notesMasterIdLst>
  <p:sldIdLst>
    <p:sldId id="256" r:id="rId5"/>
    <p:sldId id="326" r:id="rId6"/>
    <p:sldId id="257" r:id="rId7"/>
    <p:sldId id="286" r:id="rId8"/>
    <p:sldId id="327" r:id="rId9"/>
    <p:sldId id="328" r:id="rId10"/>
    <p:sldId id="329" r:id="rId11"/>
    <p:sldId id="330" r:id="rId12"/>
    <p:sldId id="331" r:id="rId13"/>
    <p:sldId id="332" r:id="rId14"/>
    <p:sldId id="333" r:id="rId15"/>
    <p:sldId id="334" r:id="rId16"/>
    <p:sldId id="337" r:id="rId17"/>
    <p:sldId id="336" r:id="rId18"/>
    <p:sldId id="335" r:id="rId19"/>
    <p:sldId id="287" r:id="rId20"/>
    <p:sldId id="273" r:id="rId21"/>
    <p:sldId id="288" r:id="rId22"/>
    <p:sldId id="290" r:id="rId23"/>
    <p:sldId id="291" r:id="rId24"/>
    <p:sldId id="292" r:id="rId25"/>
    <p:sldId id="293" r:id="rId26"/>
    <p:sldId id="295" r:id="rId27"/>
    <p:sldId id="298" r:id="rId28"/>
    <p:sldId id="324" r:id="rId29"/>
    <p:sldId id="299" r:id="rId30"/>
    <p:sldId id="300" r:id="rId31"/>
    <p:sldId id="303" r:id="rId32"/>
    <p:sldId id="304" r:id="rId33"/>
    <p:sldId id="306" r:id="rId34"/>
    <p:sldId id="307" r:id="rId35"/>
    <p:sldId id="277" r:id="rId36"/>
    <p:sldId id="308" r:id="rId37"/>
    <p:sldId id="309" r:id="rId38"/>
    <p:sldId id="310" r:id="rId39"/>
    <p:sldId id="311" r:id="rId40"/>
    <p:sldId id="312" r:id="rId41"/>
    <p:sldId id="313" r:id="rId42"/>
    <p:sldId id="314" r:id="rId43"/>
    <p:sldId id="315" r:id="rId44"/>
    <p:sldId id="316" r:id="rId45"/>
    <p:sldId id="338" r:id="rId46"/>
    <p:sldId id="323" r:id="rId47"/>
    <p:sldId id="339" r:id="rId48"/>
    <p:sldId id="318" r:id="rId49"/>
    <p:sldId id="319" r:id="rId50"/>
    <p:sldId id="320" r:id="rId51"/>
    <p:sldId id="325" r:id="rId52"/>
  </p:sldIdLst>
  <p:sldSz cx="9144000" cy="5143500" type="screen16x9"/>
  <p:notesSz cx="6858000" cy="9144000"/>
  <p:embeddedFontLst>
    <p:embeddedFont>
      <p:font typeface="Century Gothic" panose="020B0502020202020204" pitchFamily="34" charset="0"/>
      <p:regular r:id="rId54"/>
      <p:bold r:id="rId55"/>
      <p:italic r:id="rId56"/>
      <p:boldItalic r:id="rId57"/>
    </p:embeddedFont>
    <p:embeddedFont>
      <p:font typeface="Roboto Condensed Light" panose="020B0604020202020204" charset="0"/>
      <p:regular r:id="rId58"/>
      <p:bold r:id="rId59"/>
      <p:italic r:id="rId60"/>
      <p:boldItalic r:id="rId61"/>
    </p:embeddedFont>
    <p:embeddedFont>
      <p:font typeface="Arvo" panose="020B0604020202020204" charset="0"/>
      <p:regular r:id="rId62"/>
      <p:bold r:id="rId63"/>
      <p:italic r:id="rId64"/>
      <p:boldItalic r:id="rId65"/>
    </p:embeddedFont>
    <p:embeddedFont>
      <p:font typeface="Microsoft JhengHei UI Light" panose="020B0304030504040204" pitchFamily="34" charset="-120"/>
      <p:regular r:id="rId66"/>
    </p:embeddedFont>
    <p:embeddedFont>
      <p:font typeface="Roboto Condensed" panose="020B0604020202020204" charset="0"/>
      <p:regular r:id="rId67"/>
      <p:bold r:id="rId68"/>
      <p:italic r:id="rId69"/>
      <p:boldItalic r:id="rId70"/>
    </p:embeddedFont>
    <p:embeddedFont>
      <p:font typeface="Tahoma" panose="020B0604030504040204" pitchFamily="34" charset="0"/>
      <p:regular r:id="rId71"/>
      <p:bold r:id="rId72"/>
    </p:embeddedFont>
    <p:embeddedFont>
      <p:font typeface="Calibri Light" panose="020F0302020204030204" pitchFamily="34" charset="0"/>
      <p:regular r:id="rId73"/>
      <p:italic r:id="rId74"/>
    </p:embeddedFont>
    <p:embeddedFont>
      <p:font typeface="Calibri" panose="020F0502020204030204" pitchFamily="34" charset="0"/>
      <p:regular r:id="rId75"/>
      <p:bold r:id="rId76"/>
      <p:italic r:id="rId77"/>
      <p:boldItalic r:id="rId78"/>
    </p:embeddedFont>
    <p:embeddedFont>
      <p:font typeface="Microsoft Sans Serif" panose="020B0604020202020204" pitchFamily="34" charset="0"/>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5378"/>
    <a:srgbClr val="C7D3E6"/>
    <a:srgbClr val="FF9800"/>
    <a:srgbClr val="2E5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5D08E4-4CB9-4A25-91DF-C19B82DA8EF8}">
  <a:tblStyle styleId="{025D08E4-4CB9-4A25-91DF-C19B82DA8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72" autoAdjust="0"/>
    <p:restoredTop sz="91834" autoAdjust="0"/>
  </p:normalViewPr>
  <p:slideViewPr>
    <p:cSldViewPr snapToGrid="0">
      <p:cViewPr varScale="1">
        <p:scale>
          <a:sx n="148" d="100"/>
          <a:sy n="148" d="100"/>
        </p:scale>
        <p:origin x="186" y="108"/>
      </p:cViewPr>
      <p:guideLst>
        <p:guide orient="horz" pos="1597"/>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font" Target="fonts/font26.fntdata"/><Relationship Id="rId5" Type="http://schemas.openxmlformats.org/officeDocument/2006/relationships/slide" Target="slides/slide1.xml"/><Relationship Id="rId61" Type="http://schemas.openxmlformats.org/officeDocument/2006/relationships/font" Target="fonts/font8.fntdata"/><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9.fntdata"/><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2.fntdata"/><Relationship Id="rId76" Type="http://schemas.openxmlformats.org/officeDocument/2006/relationships/font" Target="fonts/font23.fntdata"/><Relationship Id="rId7" Type="http://schemas.openxmlformats.org/officeDocument/2006/relationships/slide" Target="slides/slide3.xml"/><Relationship Id="rId71"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A9C35-6C0F-4AC0-8F36-3B542F0244B6}" type="doc">
      <dgm:prSet loTypeId="urn:microsoft.com/office/officeart/2005/8/layout/cycle3" loCatId="cycle" qsTypeId="urn:microsoft.com/office/officeart/2005/8/quickstyle/simple1" qsCatId="simple" csTypeId="urn:microsoft.com/office/officeart/2005/8/colors/accent2_1" csCatId="accent2" phldr="1"/>
      <dgm:spPr/>
      <dgm:t>
        <a:bodyPr/>
        <a:lstStyle/>
        <a:p>
          <a:endParaRPr lang="ru-RU"/>
        </a:p>
      </dgm:t>
    </dgm:pt>
    <dgm:pt modelId="{9134D584-D1DF-4966-ADED-D243B4DDF862}">
      <dgm:prSet phldrT="[Текст]" custT="1"/>
      <dgm:spPr/>
      <dgm:t>
        <a:bodyPr/>
        <a:lstStyle/>
        <a:p>
          <a:r>
            <a:rPr lang="ru-RU" sz="1000" dirty="0" smtClean="0">
              <a:latin typeface="Century Gothic" panose="020B0502020202020204" pitchFamily="34" charset="0"/>
            </a:rPr>
            <a:t>способствует формированию представлений о человеческой деятельности во взаимодействии с окружающей средой</a:t>
          </a:r>
          <a:endParaRPr lang="ru-RU" sz="1000" dirty="0">
            <a:latin typeface="Century Gothic" panose="020B0502020202020204" pitchFamily="34" charset="0"/>
          </a:endParaRPr>
        </a:p>
      </dgm:t>
    </dgm:pt>
    <dgm:pt modelId="{9DE80E83-DA68-43E8-A144-94E9B122B501}" type="parTrans" cxnId="{BE61A084-E0D0-43D9-87F1-0047FA118065}">
      <dgm:prSet/>
      <dgm:spPr/>
      <dgm:t>
        <a:bodyPr/>
        <a:lstStyle/>
        <a:p>
          <a:endParaRPr lang="ru-RU" sz="1000">
            <a:latin typeface="Century Gothic" panose="020B0502020202020204" pitchFamily="34" charset="0"/>
          </a:endParaRPr>
        </a:p>
      </dgm:t>
    </dgm:pt>
    <dgm:pt modelId="{6D02304A-FFE4-487D-9B46-0DCBB27967D7}" type="sibTrans" cxnId="{BE61A084-E0D0-43D9-87F1-0047FA118065}">
      <dgm:prSet/>
      <dgm:spPr/>
      <dgm:t>
        <a:bodyPr/>
        <a:lstStyle/>
        <a:p>
          <a:endParaRPr lang="ru-RU" sz="1000">
            <a:latin typeface="Century Gothic" panose="020B0502020202020204" pitchFamily="34" charset="0"/>
          </a:endParaRPr>
        </a:p>
      </dgm:t>
    </dgm:pt>
    <dgm:pt modelId="{BC09D6EA-ABE5-418C-8F2C-D8FAF2BF58CB}">
      <dgm:prSet phldrT="[Текст]" custT="1"/>
      <dgm:spPr/>
      <dgm:t>
        <a:bodyPr/>
        <a:lstStyle/>
        <a:p>
          <a:r>
            <a:rPr lang="ru-RU" sz="1000" dirty="0" smtClean="0">
              <a:latin typeface="Century Gothic" panose="020B0502020202020204" pitchFamily="34" charset="0"/>
            </a:rPr>
            <a:t>является базой для выявления и решения проблем, возникающих в процессе взаимодействия человечества с окружающей средой, включая экологические, социальные, экономические</a:t>
          </a:r>
          <a:endParaRPr lang="ru-RU" sz="1000" dirty="0">
            <a:latin typeface="Century Gothic" panose="020B0502020202020204" pitchFamily="34" charset="0"/>
          </a:endParaRPr>
        </a:p>
      </dgm:t>
    </dgm:pt>
    <dgm:pt modelId="{92D8EC54-CFC8-479D-ABDB-E25A00769753}" type="parTrans" cxnId="{E5AB3600-59F1-4145-9235-BDFA22A91035}">
      <dgm:prSet/>
      <dgm:spPr/>
      <dgm:t>
        <a:bodyPr/>
        <a:lstStyle/>
        <a:p>
          <a:endParaRPr lang="ru-RU" sz="1000">
            <a:latin typeface="Century Gothic" panose="020B0502020202020204" pitchFamily="34" charset="0"/>
          </a:endParaRPr>
        </a:p>
      </dgm:t>
    </dgm:pt>
    <dgm:pt modelId="{1996F9F4-8398-4393-93DD-4ED8D5F39828}" type="sibTrans" cxnId="{E5AB3600-59F1-4145-9235-BDFA22A91035}">
      <dgm:prSet/>
      <dgm:spPr/>
      <dgm:t>
        <a:bodyPr/>
        <a:lstStyle/>
        <a:p>
          <a:endParaRPr lang="ru-RU" sz="1000">
            <a:latin typeface="Century Gothic" panose="020B0502020202020204" pitchFamily="34" charset="0"/>
          </a:endParaRPr>
        </a:p>
      </dgm:t>
    </dgm:pt>
    <dgm:pt modelId="{3331A443-0302-44A2-ABCB-A1979D3479C4}">
      <dgm:prSet phldrT="[Текст]" custT="1"/>
      <dgm:spPr/>
      <dgm:t>
        <a:bodyPr/>
        <a:lstStyle/>
        <a:p>
          <a:r>
            <a:rPr lang="ru-RU" sz="1000" dirty="0" smtClean="0">
              <a:latin typeface="Century Gothic" panose="020B0502020202020204" pitchFamily="34" charset="0"/>
            </a:rPr>
            <a:t>является предметом, способным успешно выполнить задачу интеграции содержания образования в области естественных и общественных наук, обеспечивая значительный вклад в повышение общекультурного уровня школьников</a:t>
          </a:r>
          <a:endParaRPr lang="ru-RU" sz="1000" dirty="0">
            <a:latin typeface="Century Gothic" panose="020B0502020202020204" pitchFamily="34" charset="0"/>
          </a:endParaRPr>
        </a:p>
      </dgm:t>
    </dgm:pt>
    <dgm:pt modelId="{A9311BBB-4CD6-4EEC-8D0D-74C2C0752B86}" type="parTrans" cxnId="{5E182EA9-7B45-4C05-ACA4-B5251E9E07D7}">
      <dgm:prSet/>
      <dgm:spPr/>
      <dgm:t>
        <a:bodyPr/>
        <a:lstStyle/>
        <a:p>
          <a:endParaRPr lang="ru-RU" sz="1000">
            <a:latin typeface="Century Gothic" panose="020B0502020202020204" pitchFamily="34" charset="0"/>
          </a:endParaRPr>
        </a:p>
      </dgm:t>
    </dgm:pt>
    <dgm:pt modelId="{693EEBDE-EAA1-4E91-857A-DC5FC719E432}" type="sibTrans" cxnId="{5E182EA9-7B45-4C05-ACA4-B5251E9E07D7}">
      <dgm:prSet/>
      <dgm:spPr/>
      <dgm:t>
        <a:bodyPr/>
        <a:lstStyle/>
        <a:p>
          <a:endParaRPr lang="ru-RU" sz="1000">
            <a:latin typeface="Century Gothic" panose="020B0502020202020204" pitchFamily="34" charset="0"/>
          </a:endParaRPr>
        </a:p>
      </dgm:t>
    </dgm:pt>
    <dgm:pt modelId="{05B22175-67FE-45BA-AE90-DCEA216BE71F}">
      <dgm:prSet phldrT="[Текст]" custT="1"/>
      <dgm:spPr/>
      <dgm:t>
        <a:bodyPr/>
        <a:lstStyle/>
        <a:p>
          <a:r>
            <a:rPr lang="ru-RU" sz="1000" dirty="0" smtClean="0">
              <a:latin typeface="Century Gothic" panose="020B0502020202020204" pitchFamily="34" charset="0"/>
            </a:rPr>
            <a:t>является базовым учебным предметом для</a:t>
          </a:r>
        </a:p>
        <a:p>
          <a:r>
            <a:rPr lang="ru-RU" sz="1000" dirty="0" smtClean="0">
              <a:latin typeface="Century Gothic" panose="020B0502020202020204" pitchFamily="34" charset="0"/>
            </a:rPr>
            <a:t>формирования у школьников традиционных</a:t>
          </a:r>
        </a:p>
        <a:p>
          <a:r>
            <a:rPr lang="ru-RU" sz="1000" dirty="0" smtClean="0">
              <a:latin typeface="Century Gothic" panose="020B0502020202020204" pitchFamily="34" charset="0"/>
            </a:rPr>
            <a:t>российских духовных ценностей и самосознания</a:t>
          </a:r>
          <a:endParaRPr lang="ru-RU" sz="1000" dirty="0">
            <a:latin typeface="Century Gothic" panose="020B0502020202020204" pitchFamily="34" charset="0"/>
          </a:endParaRPr>
        </a:p>
      </dgm:t>
    </dgm:pt>
    <dgm:pt modelId="{15A2D32F-1362-46F2-BC78-76069CE1537F}" type="parTrans" cxnId="{C6315416-58AB-41D1-ABCF-53ACE67B4514}">
      <dgm:prSet/>
      <dgm:spPr/>
      <dgm:t>
        <a:bodyPr/>
        <a:lstStyle/>
        <a:p>
          <a:endParaRPr lang="ru-RU" sz="1000">
            <a:latin typeface="Century Gothic" panose="020B0502020202020204" pitchFamily="34" charset="0"/>
          </a:endParaRPr>
        </a:p>
      </dgm:t>
    </dgm:pt>
    <dgm:pt modelId="{68B95081-DAA5-4E88-8EA8-CA26553B9B36}" type="sibTrans" cxnId="{C6315416-58AB-41D1-ABCF-53ACE67B4514}">
      <dgm:prSet/>
      <dgm:spPr/>
      <dgm:t>
        <a:bodyPr/>
        <a:lstStyle/>
        <a:p>
          <a:endParaRPr lang="ru-RU" sz="1000">
            <a:latin typeface="Century Gothic" panose="020B0502020202020204" pitchFamily="34" charset="0"/>
          </a:endParaRPr>
        </a:p>
      </dgm:t>
    </dgm:pt>
    <dgm:pt modelId="{7A46E94B-D376-47B5-9908-CA2C16906073}">
      <dgm:prSet phldrT="[Текст]" custT="1"/>
      <dgm:spPr/>
      <dgm:t>
        <a:bodyPr/>
        <a:lstStyle/>
        <a:p>
          <a:r>
            <a:rPr lang="ru-RU" sz="1000" dirty="0" smtClean="0">
              <a:latin typeface="Century Gothic" panose="020B0502020202020204" pitchFamily="34" charset="0"/>
            </a:rPr>
            <a:t>способствует формированию российской идентичности</a:t>
          </a:r>
          <a:endParaRPr lang="ru-RU" sz="1000" dirty="0">
            <a:latin typeface="Century Gothic" panose="020B0502020202020204" pitchFamily="34" charset="0"/>
          </a:endParaRPr>
        </a:p>
      </dgm:t>
    </dgm:pt>
    <dgm:pt modelId="{ECBF1458-F721-4F8F-B51A-000CC8BECC22}" type="parTrans" cxnId="{A8E8C571-83AF-4376-A18B-95CD83347CE7}">
      <dgm:prSet/>
      <dgm:spPr/>
      <dgm:t>
        <a:bodyPr/>
        <a:lstStyle/>
        <a:p>
          <a:endParaRPr lang="ru-RU" sz="1000">
            <a:latin typeface="Century Gothic" panose="020B0502020202020204" pitchFamily="34" charset="0"/>
          </a:endParaRPr>
        </a:p>
      </dgm:t>
    </dgm:pt>
    <dgm:pt modelId="{49AF27D5-2C19-4E5C-982A-DB5E356001C3}" type="sibTrans" cxnId="{A8E8C571-83AF-4376-A18B-95CD83347CE7}">
      <dgm:prSet/>
      <dgm:spPr/>
      <dgm:t>
        <a:bodyPr/>
        <a:lstStyle/>
        <a:p>
          <a:endParaRPr lang="ru-RU" sz="1000">
            <a:latin typeface="Century Gothic" panose="020B0502020202020204" pitchFamily="34" charset="0"/>
          </a:endParaRPr>
        </a:p>
      </dgm:t>
    </dgm:pt>
    <dgm:pt modelId="{7BF7023A-B291-4C82-A9F6-A4540025D0E1}">
      <dgm:prSet custT="1"/>
      <dgm:spPr/>
      <dgm:t>
        <a:bodyPr/>
        <a:lstStyle/>
        <a:p>
          <a:r>
            <a:rPr lang="ru-RU" sz="1000" dirty="0" smtClean="0">
              <a:latin typeface="Century Gothic" panose="020B0502020202020204" pitchFamily="34" charset="0"/>
            </a:rPr>
            <a:t>является учебным предметом мировоззренческого характера, формирующим у школьников комплексное, системное представление о своей стране и о Земле в целом</a:t>
          </a:r>
          <a:endParaRPr lang="ru-RU" sz="1000" dirty="0">
            <a:latin typeface="Century Gothic" panose="020B0502020202020204" pitchFamily="34" charset="0"/>
          </a:endParaRPr>
        </a:p>
      </dgm:t>
    </dgm:pt>
    <dgm:pt modelId="{CDB55874-BB21-4FFC-9146-69422DF5DD92}" type="parTrans" cxnId="{2D0119DD-14C5-4D83-A22B-46DA76F488A7}">
      <dgm:prSet/>
      <dgm:spPr/>
      <dgm:t>
        <a:bodyPr/>
        <a:lstStyle/>
        <a:p>
          <a:endParaRPr lang="ru-RU" sz="1000">
            <a:latin typeface="Century Gothic" panose="020B0502020202020204" pitchFamily="34" charset="0"/>
          </a:endParaRPr>
        </a:p>
      </dgm:t>
    </dgm:pt>
    <dgm:pt modelId="{EA777DA5-BBB6-4F03-AD5E-DFA79958C7F2}" type="sibTrans" cxnId="{2D0119DD-14C5-4D83-A22B-46DA76F488A7}">
      <dgm:prSet/>
      <dgm:spPr/>
      <dgm:t>
        <a:bodyPr/>
        <a:lstStyle/>
        <a:p>
          <a:endParaRPr lang="ru-RU" sz="1000">
            <a:latin typeface="Century Gothic" panose="020B0502020202020204" pitchFamily="34" charset="0"/>
          </a:endParaRPr>
        </a:p>
      </dgm:t>
    </dgm:pt>
    <dgm:pt modelId="{4293F642-B427-4483-82A1-D2ECFC13AE09}" type="pres">
      <dgm:prSet presAssocID="{5D5A9C35-6C0F-4AC0-8F36-3B542F0244B6}" presName="Name0" presStyleCnt="0">
        <dgm:presLayoutVars>
          <dgm:dir/>
          <dgm:resizeHandles val="exact"/>
        </dgm:presLayoutVars>
      </dgm:prSet>
      <dgm:spPr/>
      <dgm:t>
        <a:bodyPr/>
        <a:lstStyle/>
        <a:p>
          <a:endParaRPr lang="ru-RU"/>
        </a:p>
      </dgm:t>
    </dgm:pt>
    <dgm:pt modelId="{D1C7AAA9-B7CC-40D7-8466-08DD2DB52C0B}" type="pres">
      <dgm:prSet presAssocID="{5D5A9C35-6C0F-4AC0-8F36-3B542F0244B6}" presName="cycle" presStyleCnt="0"/>
      <dgm:spPr/>
    </dgm:pt>
    <dgm:pt modelId="{F0C97644-D152-49A1-92F5-8B03B106B263}" type="pres">
      <dgm:prSet presAssocID="{9134D584-D1DF-4966-ADED-D243B4DDF862}" presName="nodeFirstNode" presStyleLbl="node1" presStyleIdx="0" presStyleCnt="6" custScaleX="159467" custScaleY="98294">
        <dgm:presLayoutVars>
          <dgm:bulletEnabled val="1"/>
        </dgm:presLayoutVars>
      </dgm:prSet>
      <dgm:spPr/>
      <dgm:t>
        <a:bodyPr/>
        <a:lstStyle/>
        <a:p>
          <a:endParaRPr lang="ru-RU"/>
        </a:p>
      </dgm:t>
    </dgm:pt>
    <dgm:pt modelId="{C08AB360-B6CC-4EB1-A72B-6E91343F19FA}" type="pres">
      <dgm:prSet presAssocID="{6D02304A-FFE4-487D-9B46-0DCBB27967D7}" presName="sibTransFirstNode" presStyleLbl="bgShp" presStyleIdx="0" presStyleCnt="1"/>
      <dgm:spPr/>
      <dgm:t>
        <a:bodyPr/>
        <a:lstStyle/>
        <a:p>
          <a:endParaRPr lang="ru-RU"/>
        </a:p>
      </dgm:t>
    </dgm:pt>
    <dgm:pt modelId="{8E77A282-0D29-4294-AC63-60289F0CAFF5}" type="pres">
      <dgm:prSet presAssocID="{BC09D6EA-ABE5-418C-8F2C-D8FAF2BF58CB}" presName="nodeFollowingNodes" presStyleLbl="node1" presStyleIdx="1" presStyleCnt="6" custScaleX="213398" custRadScaleRad="128845" custRadScaleInc="21029">
        <dgm:presLayoutVars>
          <dgm:bulletEnabled val="1"/>
        </dgm:presLayoutVars>
      </dgm:prSet>
      <dgm:spPr/>
      <dgm:t>
        <a:bodyPr/>
        <a:lstStyle/>
        <a:p>
          <a:endParaRPr lang="ru-RU"/>
        </a:p>
      </dgm:t>
    </dgm:pt>
    <dgm:pt modelId="{89FF7306-F2A9-4F17-97A8-4B1464EAB740}" type="pres">
      <dgm:prSet presAssocID="{3331A443-0302-44A2-ABCB-A1979D3479C4}" presName="nodeFollowingNodes" presStyleLbl="node1" presStyleIdx="2" presStyleCnt="6" custScaleX="211071" custScaleY="121358" custRadScaleRad="134182" custRadScaleInc="-32313">
        <dgm:presLayoutVars>
          <dgm:bulletEnabled val="1"/>
        </dgm:presLayoutVars>
      </dgm:prSet>
      <dgm:spPr/>
      <dgm:t>
        <a:bodyPr/>
        <a:lstStyle/>
        <a:p>
          <a:endParaRPr lang="ru-RU"/>
        </a:p>
      </dgm:t>
    </dgm:pt>
    <dgm:pt modelId="{829E7970-FD45-4F7E-9428-CB642670281B}" type="pres">
      <dgm:prSet presAssocID="{05B22175-67FE-45BA-AE90-DCEA216BE71F}" presName="nodeFollowingNodes" presStyleLbl="node1" presStyleIdx="3" presStyleCnt="6" custScaleX="224885" custScaleY="80878" custRadScaleRad="93655" custRadScaleInc="-21">
        <dgm:presLayoutVars>
          <dgm:bulletEnabled val="1"/>
        </dgm:presLayoutVars>
      </dgm:prSet>
      <dgm:spPr/>
      <dgm:t>
        <a:bodyPr/>
        <a:lstStyle/>
        <a:p>
          <a:endParaRPr lang="ru-RU"/>
        </a:p>
      </dgm:t>
    </dgm:pt>
    <dgm:pt modelId="{81626D91-F26B-4D4B-82C0-58059BBF26DB}" type="pres">
      <dgm:prSet presAssocID="{7A46E94B-D376-47B5-9908-CA2C16906073}" presName="nodeFollowingNodes" presStyleLbl="node1" presStyleIdx="4" presStyleCnt="6" custScaleX="103930" custRadScaleRad="109085" custRadScaleInc="20108">
        <dgm:presLayoutVars>
          <dgm:bulletEnabled val="1"/>
        </dgm:presLayoutVars>
      </dgm:prSet>
      <dgm:spPr/>
      <dgm:t>
        <a:bodyPr/>
        <a:lstStyle/>
        <a:p>
          <a:endParaRPr lang="ru-RU"/>
        </a:p>
      </dgm:t>
    </dgm:pt>
    <dgm:pt modelId="{9B828535-9711-4822-BB13-BACF9769B5AC}" type="pres">
      <dgm:prSet presAssocID="{7BF7023A-B291-4C82-A9F6-A4540025D0E1}" presName="nodeFollowingNodes" presStyleLbl="node1" presStyleIdx="5" presStyleCnt="6" custScaleX="159467" custScaleY="119786" custRadScaleRad="118555" custRadScaleInc="-18860">
        <dgm:presLayoutVars>
          <dgm:bulletEnabled val="1"/>
        </dgm:presLayoutVars>
      </dgm:prSet>
      <dgm:spPr/>
      <dgm:t>
        <a:bodyPr/>
        <a:lstStyle/>
        <a:p>
          <a:endParaRPr lang="ru-RU"/>
        </a:p>
      </dgm:t>
    </dgm:pt>
  </dgm:ptLst>
  <dgm:cxnLst>
    <dgm:cxn modelId="{C514BDC7-D736-4469-B89E-587F5294AB31}" type="presOf" srcId="{3331A443-0302-44A2-ABCB-A1979D3479C4}" destId="{89FF7306-F2A9-4F17-97A8-4B1464EAB740}" srcOrd="0" destOrd="0" presId="urn:microsoft.com/office/officeart/2005/8/layout/cycle3"/>
    <dgm:cxn modelId="{1A1B309F-0721-440E-AEA5-0F8C87312549}" type="presOf" srcId="{BC09D6EA-ABE5-418C-8F2C-D8FAF2BF58CB}" destId="{8E77A282-0D29-4294-AC63-60289F0CAFF5}" srcOrd="0" destOrd="0" presId="urn:microsoft.com/office/officeart/2005/8/layout/cycle3"/>
    <dgm:cxn modelId="{9C66D519-5ED2-4BDB-84A4-E5280356BF24}" type="presOf" srcId="{6D02304A-FFE4-487D-9B46-0DCBB27967D7}" destId="{C08AB360-B6CC-4EB1-A72B-6E91343F19FA}" srcOrd="0" destOrd="0" presId="urn:microsoft.com/office/officeart/2005/8/layout/cycle3"/>
    <dgm:cxn modelId="{BE61A084-E0D0-43D9-87F1-0047FA118065}" srcId="{5D5A9C35-6C0F-4AC0-8F36-3B542F0244B6}" destId="{9134D584-D1DF-4966-ADED-D243B4DDF862}" srcOrd="0" destOrd="0" parTransId="{9DE80E83-DA68-43E8-A144-94E9B122B501}" sibTransId="{6D02304A-FFE4-487D-9B46-0DCBB27967D7}"/>
    <dgm:cxn modelId="{C6315416-58AB-41D1-ABCF-53ACE67B4514}" srcId="{5D5A9C35-6C0F-4AC0-8F36-3B542F0244B6}" destId="{05B22175-67FE-45BA-AE90-DCEA216BE71F}" srcOrd="3" destOrd="0" parTransId="{15A2D32F-1362-46F2-BC78-76069CE1537F}" sibTransId="{68B95081-DAA5-4E88-8EA8-CA26553B9B36}"/>
    <dgm:cxn modelId="{15B35FAC-AA81-44B7-B496-3F684892332A}" type="presOf" srcId="{9134D584-D1DF-4966-ADED-D243B4DDF862}" destId="{F0C97644-D152-49A1-92F5-8B03B106B263}" srcOrd="0" destOrd="0" presId="urn:microsoft.com/office/officeart/2005/8/layout/cycle3"/>
    <dgm:cxn modelId="{79DE741E-0FF0-45D4-8D3A-0126DA4DEA58}" type="presOf" srcId="{5D5A9C35-6C0F-4AC0-8F36-3B542F0244B6}" destId="{4293F642-B427-4483-82A1-D2ECFC13AE09}" srcOrd="0" destOrd="0" presId="urn:microsoft.com/office/officeart/2005/8/layout/cycle3"/>
    <dgm:cxn modelId="{85F03CCB-29F9-442A-85F2-BE0DB5D0E563}" type="presOf" srcId="{05B22175-67FE-45BA-AE90-DCEA216BE71F}" destId="{829E7970-FD45-4F7E-9428-CB642670281B}" srcOrd="0" destOrd="0" presId="urn:microsoft.com/office/officeart/2005/8/layout/cycle3"/>
    <dgm:cxn modelId="{5E182EA9-7B45-4C05-ACA4-B5251E9E07D7}" srcId="{5D5A9C35-6C0F-4AC0-8F36-3B542F0244B6}" destId="{3331A443-0302-44A2-ABCB-A1979D3479C4}" srcOrd="2" destOrd="0" parTransId="{A9311BBB-4CD6-4EEC-8D0D-74C2C0752B86}" sibTransId="{693EEBDE-EAA1-4E91-857A-DC5FC719E432}"/>
    <dgm:cxn modelId="{62821576-96F4-460C-96FA-F58633ADE560}" type="presOf" srcId="{7A46E94B-D376-47B5-9908-CA2C16906073}" destId="{81626D91-F26B-4D4B-82C0-58059BBF26DB}" srcOrd="0" destOrd="0" presId="urn:microsoft.com/office/officeart/2005/8/layout/cycle3"/>
    <dgm:cxn modelId="{2D0119DD-14C5-4D83-A22B-46DA76F488A7}" srcId="{5D5A9C35-6C0F-4AC0-8F36-3B542F0244B6}" destId="{7BF7023A-B291-4C82-A9F6-A4540025D0E1}" srcOrd="5" destOrd="0" parTransId="{CDB55874-BB21-4FFC-9146-69422DF5DD92}" sibTransId="{EA777DA5-BBB6-4F03-AD5E-DFA79958C7F2}"/>
    <dgm:cxn modelId="{E5AB3600-59F1-4145-9235-BDFA22A91035}" srcId="{5D5A9C35-6C0F-4AC0-8F36-3B542F0244B6}" destId="{BC09D6EA-ABE5-418C-8F2C-D8FAF2BF58CB}" srcOrd="1" destOrd="0" parTransId="{92D8EC54-CFC8-479D-ABDB-E25A00769753}" sibTransId="{1996F9F4-8398-4393-93DD-4ED8D5F39828}"/>
    <dgm:cxn modelId="{A8E8C571-83AF-4376-A18B-95CD83347CE7}" srcId="{5D5A9C35-6C0F-4AC0-8F36-3B542F0244B6}" destId="{7A46E94B-D376-47B5-9908-CA2C16906073}" srcOrd="4" destOrd="0" parTransId="{ECBF1458-F721-4F8F-B51A-000CC8BECC22}" sibTransId="{49AF27D5-2C19-4E5C-982A-DB5E356001C3}"/>
    <dgm:cxn modelId="{20B573B7-598B-4855-842C-2A230833D8B6}" type="presOf" srcId="{7BF7023A-B291-4C82-A9F6-A4540025D0E1}" destId="{9B828535-9711-4822-BB13-BACF9769B5AC}" srcOrd="0" destOrd="0" presId="urn:microsoft.com/office/officeart/2005/8/layout/cycle3"/>
    <dgm:cxn modelId="{D25C1D52-8626-4D5F-9167-3576E80D2128}" type="presParOf" srcId="{4293F642-B427-4483-82A1-D2ECFC13AE09}" destId="{D1C7AAA9-B7CC-40D7-8466-08DD2DB52C0B}" srcOrd="0" destOrd="0" presId="urn:microsoft.com/office/officeart/2005/8/layout/cycle3"/>
    <dgm:cxn modelId="{F5AAB0A7-E416-4091-9E3A-5CA6E5B2F041}" type="presParOf" srcId="{D1C7AAA9-B7CC-40D7-8466-08DD2DB52C0B}" destId="{F0C97644-D152-49A1-92F5-8B03B106B263}" srcOrd="0" destOrd="0" presId="urn:microsoft.com/office/officeart/2005/8/layout/cycle3"/>
    <dgm:cxn modelId="{C67C9250-8F51-4794-A80F-279CB0C3134B}" type="presParOf" srcId="{D1C7AAA9-B7CC-40D7-8466-08DD2DB52C0B}" destId="{C08AB360-B6CC-4EB1-A72B-6E91343F19FA}" srcOrd="1" destOrd="0" presId="urn:microsoft.com/office/officeart/2005/8/layout/cycle3"/>
    <dgm:cxn modelId="{68BEE09D-778B-4B1D-92EF-B674551412C3}" type="presParOf" srcId="{D1C7AAA9-B7CC-40D7-8466-08DD2DB52C0B}" destId="{8E77A282-0D29-4294-AC63-60289F0CAFF5}" srcOrd="2" destOrd="0" presId="urn:microsoft.com/office/officeart/2005/8/layout/cycle3"/>
    <dgm:cxn modelId="{465F8FAB-8BF7-4B03-8486-3AC0D5F26EAD}" type="presParOf" srcId="{D1C7AAA9-B7CC-40D7-8466-08DD2DB52C0B}" destId="{89FF7306-F2A9-4F17-97A8-4B1464EAB740}" srcOrd="3" destOrd="0" presId="urn:microsoft.com/office/officeart/2005/8/layout/cycle3"/>
    <dgm:cxn modelId="{A552B785-D5BB-487C-90FE-80830DE93B8B}" type="presParOf" srcId="{D1C7AAA9-B7CC-40D7-8466-08DD2DB52C0B}" destId="{829E7970-FD45-4F7E-9428-CB642670281B}" srcOrd="4" destOrd="0" presId="urn:microsoft.com/office/officeart/2005/8/layout/cycle3"/>
    <dgm:cxn modelId="{AFB9B2B3-2271-49B3-A04F-5362DDF21028}" type="presParOf" srcId="{D1C7AAA9-B7CC-40D7-8466-08DD2DB52C0B}" destId="{81626D91-F26B-4D4B-82C0-58059BBF26DB}" srcOrd="5" destOrd="0" presId="urn:microsoft.com/office/officeart/2005/8/layout/cycle3"/>
    <dgm:cxn modelId="{8D6BDB0C-E347-4293-9DF8-ABEB711DCF90}" type="presParOf" srcId="{D1C7AAA9-B7CC-40D7-8466-08DD2DB52C0B}" destId="{9B828535-9711-4822-BB13-BACF9769B5AC}"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9A7A9-7CDC-4865-81B1-10B8BDFFE297}" type="doc">
      <dgm:prSet loTypeId="urn:microsoft.com/office/officeart/2009/3/layout/StepUpProcess" loCatId="process" qsTypeId="urn:microsoft.com/office/officeart/2005/8/quickstyle/simple1" qsCatId="simple" csTypeId="urn:microsoft.com/office/officeart/2005/8/colors/accent3_1" csCatId="accent3" phldr="1"/>
      <dgm:spPr/>
      <dgm:t>
        <a:bodyPr/>
        <a:lstStyle/>
        <a:p>
          <a:endParaRPr lang="ru-RU"/>
        </a:p>
      </dgm:t>
    </dgm:pt>
    <dgm:pt modelId="{A34DFD61-CCC6-491A-8D0F-812A3D5B0E7C}">
      <dgm:prSet phldrT="[Текст]" custT="1"/>
      <dgm:spPr/>
      <dgm:t>
        <a:bodyPr anchor="t"/>
        <a:lstStyle/>
        <a:p>
          <a:r>
            <a:rPr lang="ru-RU" sz="1200" dirty="0" smtClean="0">
              <a:latin typeface="Century Gothic" panose="020B0502020202020204" pitchFamily="34" charset="0"/>
            </a:rPr>
            <a:t>1.  Изучить требования ФГОС НОО/ООО к результатам освоения ООП, структуре, содержанию, тематическому планированию РП</a:t>
          </a:r>
          <a:endParaRPr lang="ru-RU" sz="1200" dirty="0">
            <a:latin typeface="Century Gothic" panose="020B0502020202020204" pitchFamily="34" charset="0"/>
          </a:endParaRPr>
        </a:p>
      </dgm:t>
    </dgm:pt>
    <dgm:pt modelId="{8E634ED9-E9B5-450B-971F-95BF278E64B9}" type="parTrans" cxnId="{D6B0A236-06A2-4A20-8DF5-94F7EF8DA8BC}">
      <dgm:prSet/>
      <dgm:spPr/>
      <dgm:t>
        <a:bodyPr/>
        <a:lstStyle/>
        <a:p>
          <a:endParaRPr lang="ru-RU" sz="1200">
            <a:latin typeface="Century Gothic" panose="020B0502020202020204" pitchFamily="34" charset="0"/>
          </a:endParaRPr>
        </a:p>
      </dgm:t>
    </dgm:pt>
    <dgm:pt modelId="{DB5E36B2-B74B-4D1A-9285-2D94B8FB1D91}" type="sibTrans" cxnId="{D6B0A236-06A2-4A20-8DF5-94F7EF8DA8BC}">
      <dgm:prSet/>
      <dgm:spPr/>
      <dgm:t>
        <a:bodyPr/>
        <a:lstStyle/>
        <a:p>
          <a:endParaRPr lang="ru-RU" sz="1200">
            <a:latin typeface="Century Gothic" panose="020B0502020202020204" pitchFamily="34" charset="0"/>
          </a:endParaRPr>
        </a:p>
      </dgm:t>
    </dgm:pt>
    <dgm:pt modelId="{7B32B2C8-23AF-4569-BBBF-40D70332B7F7}">
      <dgm:prSet phldrT="[Текст]" custT="1"/>
      <dgm:spPr/>
      <dgm:t>
        <a:bodyPr anchor="t"/>
        <a:lstStyle/>
        <a:p>
          <a:r>
            <a:rPr lang="ru-RU" sz="1200" dirty="0" smtClean="0">
              <a:latin typeface="Century Gothic" panose="020B0502020202020204" pitchFamily="34" charset="0"/>
            </a:rPr>
            <a:t>4. Выявить отсутствующие элементы содержания  (дефициты) согласно ПРП: отсутствующие темы, перенос тем … </a:t>
          </a:r>
          <a:endParaRPr lang="ru-RU" sz="1200" dirty="0">
            <a:latin typeface="Century Gothic" panose="020B0502020202020204" pitchFamily="34" charset="0"/>
          </a:endParaRPr>
        </a:p>
      </dgm:t>
    </dgm:pt>
    <dgm:pt modelId="{4CF06A92-EFE3-40FD-9708-EE34E5997991}" type="parTrans" cxnId="{4726E551-1129-4588-BA23-712BEB8492CA}">
      <dgm:prSet/>
      <dgm:spPr/>
      <dgm:t>
        <a:bodyPr/>
        <a:lstStyle/>
        <a:p>
          <a:endParaRPr lang="ru-RU" sz="1200">
            <a:latin typeface="Century Gothic" panose="020B0502020202020204" pitchFamily="34" charset="0"/>
          </a:endParaRPr>
        </a:p>
      </dgm:t>
    </dgm:pt>
    <dgm:pt modelId="{20CCC8EF-F0F0-474A-A51B-941D4D2BB759}" type="sibTrans" cxnId="{4726E551-1129-4588-BA23-712BEB8492CA}">
      <dgm:prSet/>
      <dgm:spPr/>
      <dgm:t>
        <a:bodyPr/>
        <a:lstStyle/>
        <a:p>
          <a:endParaRPr lang="ru-RU" sz="1200">
            <a:latin typeface="Century Gothic" panose="020B0502020202020204" pitchFamily="34" charset="0"/>
          </a:endParaRPr>
        </a:p>
      </dgm:t>
    </dgm:pt>
    <dgm:pt modelId="{7C4EA817-A190-4820-9E4B-0EACADE0BE71}">
      <dgm:prSet phldrT="[Текст]" custT="1"/>
      <dgm:spPr/>
      <dgm:t>
        <a:bodyPr anchor="t"/>
        <a:lstStyle/>
        <a:p>
          <a:r>
            <a:rPr lang="ru-RU" sz="1200" dirty="0" smtClean="0">
              <a:latin typeface="Century Gothic" panose="020B0502020202020204" pitchFamily="34" charset="0"/>
            </a:rPr>
            <a:t>5. Подготовить методические рекомендации по разработке РП </a:t>
          </a:r>
          <a:endParaRPr lang="ru-RU" sz="1200" dirty="0">
            <a:latin typeface="Century Gothic" panose="020B0502020202020204" pitchFamily="34" charset="0"/>
          </a:endParaRPr>
        </a:p>
      </dgm:t>
    </dgm:pt>
    <dgm:pt modelId="{3B792018-AAD6-4D03-AAD3-D3130E53E3B5}" type="parTrans" cxnId="{A9E8C747-F5F3-4EEB-A8D7-71F3B00A8577}">
      <dgm:prSet/>
      <dgm:spPr/>
      <dgm:t>
        <a:bodyPr/>
        <a:lstStyle/>
        <a:p>
          <a:endParaRPr lang="ru-RU" sz="1200">
            <a:latin typeface="Century Gothic" panose="020B0502020202020204" pitchFamily="34" charset="0"/>
          </a:endParaRPr>
        </a:p>
      </dgm:t>
    </dgm:pt>
    <dgm:pt modelId="{80E37494-8675-4757-916C-BFBF192506DC}" type="sibTrans" cxnId="{A9E8C747-F5F3-4EEB-A8D7-71F3B00A8577}">
      <dgm:prSet/>
      <dgm:spPr/>
      <dgm:t>
        <a:bodyPr/>
        <a:lstStyle/>
        <a:p>
          <a:endParaRPr lang="ru-RU" sz="1200">
            <a:latin typeface="Century Gothic" panose="020B0502020202020204" pitchFamily="34" charset="0"/>
          </a:endParaRPr>
        </a:p>
      </dgm:t>
    </dgm:pt>
    <dgm:pt modelId="{8361BC6A-80A5-4B03-A98C-11CEC13F7184}">
      <dgm:prSet custT="1"/>
      <dgm:spPr/>
      <dgm:t>
        <a:bodyPr anchor="t"/>
        <a:lstStyle/>
        <a:p>
          <a:r>
            <a:rPr lang="ru-RU" sz="1200" dirty="0" smtClean="0">
              <a:latin typeface="Century Gothic" panose="020B0502020202020204" pitchFamily="34" charset="0"/>
            </a:rPr>
            <a:t>2. Проанализировать особенности ПРП по предмету: структуру, содержание, требования к результатам освоения программы, тематическое планирование</a:t>
          </a:r>
          <a:endParaRPr lang="ru-RU" sz="1200" dirty="0">
            <a:latin typeface="Century Gothic" panose="020B0502020202020204" pitchFamily="34" charset="0"/>
          </a:endParaRPr>
        </a:p>
      </dgm:t>
    </dgm:pt>
    <dgm:pt modelId="{BEA0FD6C-36A2-4754-9FB2-120249DFAA10}" type="parTrans" cxnId="{14E54224-31A3-4D53-ABAB-22D844EF9EF5}">
      <dgm:prSet/>
      <dgm:spPr/>
      <dgm:t>
        <a:bodyPr/>
        <a:lstStyle/>
        <a:p>
          <a:endParaRPr lang="ru-RU" sz="1200">
            <a:latin typeface="Century Gothic" panose="020B0502020202020204" pitchFamily="34" charset="0"/>
          </a:endParaRPr>
        </a:p>
      </dgm:t>
    </dgm:pt>
    <dgm:pt modelId="{CC9B26F8-0A0A-4EC0-9020-12DB807DC255}" type="sibTrans" cxnId="{14E54224-31A3-4D53-ABAB-22D844EF9EF5}">
      <dgm:prSet/>
      <dgm:spPr/>
      <dgm:t>
        <a:bodyPr/>
        <a:lstStyle/>
        <a:p>
          <a:endParaRPr lang="ru-RU" sz="1200">
            <a:latin typeface="Century Gothic" panose="020B0502020202020204" pitchFamily="34" charset="0"/>
          </a:endParaRPr>
        </a:p>
      </dgm:t>
    </dgm:pt>
    <dgm:pt modelId="{CFBE4850-72D0-47E4-8FCB-06B45BADD72D}">
      <dgm:prSet custT="1"/>
      <dgm:spPr/>
      <dgm:t>
        <a:bodyPr anchor="t"/>
        <a:lstStyle/>
        <a:p>
          <a:r>
            <a:rPr lang="ru-RU" sz="1200" dirty="0" smtClean="0">
              <a:latin typeface="Century Gothic" panose="020B0502020202020204" pitchFamily="34" charset="0"/>
            </a:rPr>
            <a:t>3. Проанализировать содержание и методический аппарат УМК, используемый в ОО в контексте требований ПРП по предмету.</a:t>
          </a:r>
          <a:endParaRPr lang="ru-RU" sz="1200" dirty="0">
            <a:latin typeface="Century Gothic" panose="020B0502020202020204" pitchFamily="34" charset="0"/>
          </a:endParaRPr>
        </a:p>
      </dgm:t>
    </dgm:pt>
    <dgm:pt modelId="{F5328E37-8A92-4843-8238-BE3742A38AA4}" type="parTrans" cxnId="{66FCB7D0-8840-45AA-AC48-ECA74F116439}">
      <dgm:prSet/>
      <dgm:spPr/>
      <dgm:t>
        <a:bodyPr/>
        <a:lstStyle/>
        <a:p>
          <a:endParaRPr lang="ru-RU" sz="1200">
            <a:latin typeface="Century Gothic" panose="020B0502020202020204" pitchFamily="34" charset="0"/>
          </a:endParaRPr>
        </a:p>
      </dgm:t>
    </dgm:pt>
    <dgm:pt modelId="{2C3011A5-6008-45AA-BE92-F70502C394A9}" type="sibTrans" cxnId="{66FCB7D0-8840-45AA-AC48-ECA74F116439}">
      <dgm:prSet/>
      <dgm:spPr/>
      <dgm:t>
        <a:bodyPr/>
        <a:lstStyle/>
        <a:p>
          <a:endParaRPr lang="ru-RU" sz="1200">
            <a:latin typeface="Century Gothic" panose="020B0502020202020204" pitchFamily="34" charset="0"/>
          </a:endParaRPr>
        </a:p>
      </dgm:t>
    </dgm:pt>
    <dgm:pt modelId="{6898DED6-B829-499E-94F6-91356FC81C3A}">
      <dgm:prSet custT="1"/>
      <dgm:spPr/>
      <dgm:t>
        <a:bodyPr anchor="t"/>
        <a:lstStyle/>
        <a:p>
          <a:r>
            <a:rPr lang="ru-RU" sz="1200" dirty="0" smtClean="0">
              <a:latin typeface="Century Gothic" panose="020B0502020202020204" pitchFamily="34" charset="0"/>
            </a:rPr>
            <a:t>6. Составить РП по предмету, используя «Конструктор рабочих программ» </a:t>
          </a:r>
          <a:endParaRPr lang="ru-RU" sz="1200" dirty="0">
            <a:latin typeface="Century Gothic" panose="020B0502020202020204" pitchFamily="34" charset="0"/>
          </a:endParaRPr>
        </a:p>
      </dgm:t>
    </dgm:pt>
    <dgm:pt modelId="{F0725D8D-CCDB-4A6A-ACFC-4A2DC07AB3B9}" type="parTrans" cxnId="{0A98423F-0DA7-48FE-847C-4665BD015A4F}">
      <dgm:prSet/>
      <dgm:spPr/>
      <dgm:t>
        <a:bodyPr/>
        <a:lstStyle/>
        <a:p>
          <a:endParaRPr lang="ru-RU" sz="1200">
            <a:latin typeface="Century Gothic" panose="020B0502020202020204" pitchFamily="34" charset="0"/>
          </a:endParaRPr>
        </a:p>
      </dgm:t>
    </dgm:pt>
    <dgm:pt modelId="{219F4E38-BA8F-41C8-82DC-8FB0496F1CE7}" type="sibTrans" cxnId="{0A98423F-0DA7-48FE-847C-4665BD015A4F}">
      <dgm:prSet/>
      <dgm:spPr/>
      <dgm:t>
        <a:bodyPr/>
        <a:lstStyle/>
        <a:p>
          <a:endParaRPr lang="ru-RU" sz="1200">
            <a:latin typeface="Century Gothic" panose="020B0502020202020204" pitchFamily="34" charset="0"/>
          </a:endParaRPr>
        </a:p>
      </dgm:t>
    </dgm:pt>
    <dgm:pt modelId="{D6105EC7-4131-4A46-BA60-79918EC86CF0}" type="pres">
      <dgm:prSet presAssocID="{5AF9A7A9-7CDC-4865-81B1-10B8BDFFE297}" presName="rootnode" presStyleCnt="0">
        <dgm:presLayoutVars>
          <dgm:chMax/>
          <dgm:chPref/>
          <dgm:dir/>
          <dgm:animLvl val="lvl"/>
        </dgm:presLayoutVars>
      </dgm:prSet>
      <dgm:spPr/>
      <dgm:t>
        <a:bodyPr/>
        <a:lstStyle/>
        <a:p>
          <a:endParaRPr lang="ru-RU"/>
        </a:p>
      </dgm:t>
    </dgm:pt>
    <dgm:pt modelId="{1C1A3555-56DC-4026-BEF6-B04EA78168ED}" type="pres">
      <dgm:prSet presAssocID="{A34DFD61-CCC6-491A-8D0F-812A3D5B0E7C}" presName="composite" presStyleCnt="0"/>
      <dgm:spPr/>
    </dgm:pt>
    <dgm:pt modelId="{C9697A6C-5541-4C9E-9E12-9979188BB197}" type="pres">
      <dgm:prSet presAssocID="{A34DFD61-CCC6-491A-8D0F-812A3D5B0E7C}" presName="LShape" presStyleLbl="alignNode1" presStyleIdx="0" presStyleCnt="11"/>
      <dgm:spPr/>
    </dgm:pt>
    <dgm:pt modelId="{5747F8F4-5D33-4360-8DAC-A144FB95C29F}" type="pres">
      <dgm:prSet presAssocID="{A34DFD61-CCC6-491A-8D0F-812A3D5B0E7C}" presName="ParentText" presStyleLbl="revTx" presStyleIdx="0" presStyleCnt="6">
        <dgm:presLayoutVars>
          <dgm:chMax val="0"/>
          <dgm:chPref val="0"/>
          <dgm:bulletEnabled val="1"/>
        </dgm:presLayoutVars>
      </dgm:prSet>
      <dgm:spPr/>
      <dgm:t>
        <a:bodyPr/>
        <a:lstStyle/>
        <a:p>
          <a:endParaRPr lang="ru-RU"/>
        </a:p>
      </dgm:t>
    </dgm:pt>
    <dgm:pt modelId="{8BF829CB-20F1-4C3E-A26D-6BBEE2E59124}" type="pres">
      <dgm:prSet presAssocID="{A34DFD61-CCC6-491A-8D0F-812A3D5B0E7C}" presName="Triangle" presStyleLbl="alignNode1" presStyleIdx="1" presStyleCnt="11"/>
      <dgm:spPr/>
    </dgm:pt>
    <dgm:pt modelId="{C0CC64C7-B7B7-4EA6-849C-751E84F2C689}" type="pres">
      <dgm:prSet presAssocID="{DB5E36B2-B74B-4D1A-9285-2D94B8FB1D91}" presName="sibTrans" presStyleCnt="0"/>
      <dgm:spPr/>
    </dgm:pt>
    <dgm:pt modelId="{B03BDA7F-C89C-4086-B2C6-02BD67BBD1B8}" type="pres">
      <dgm:prSet presAssocID="{DB5E36B2-B74B-4D1A-9285-2D94B8FB1D91}" presName="space" presStyleCnt="0"/>
      <dgm:spPr/>
    </dgm:pt>
    <dgm:pt modelId="{68A63DDF-B207-4671-B237-73825FC0BE1A}" type="pres">
      <dgm:prSet presAssocID="{8361BC6A-80A5-4B03-A98C-11CEC13F7184}" presName="composite" presStyleCnt="0"/>
      <dgm:spPr/>
    </dgm:pt>
    <dgm:pt modelId="{43F30AAF-0EE0-481E-BF0E-4DA231C056E5}" type="pres">
      <dgm:prSet presAssocID="{8361BC6A-80A5-4B03-A98C-11CEC13F7184}" presName="LShape" presStyleLbl="alignNode1" presStyleIdx="2" presStyleCnt="11"/>
      <dgm:spPr/>
    </dgm:pt>
    <dgm:pt modelId="{9EEC6411-8FB5-4CDE-ABC3-9E92DEECFEC7}" type="pres">
      <dgm:prSet presAssocID="{8361BC6A-80A5-4B03-A98C-11CEC13F7184}" presName="ParentText" presStyleLbl="revTx" presStyleIdx="1" presStyleCnt="6">
        <dgm:presLayoutVars>
          <dgm:chMax val="0"/>
          <dgm:chPref val="0"/>
          <dgm:bulletEnabled val="1"/>
        </dgm:presLayoutVars>
      </dgm:prSet>
      <dgm:spPr/>
      <dgm:t>
        <a:bodyPr/>
        <a:lstStyle/>
        <a:p>
          <a:endParaRPr lang="ru-RU"/>
        </a:p>
      </dgm:t>
    </dgm:pt>
    <dgm:pt modelId="{27A3BEA3-21B5-43F0-BDDC-CC5C9290D876}" type="pres">
      <dgm:prSet presAssocID="{8361BC6A-80A5-4B03-A98C-11CEC13F7184}" presName="Triangle" presStyleLbl="alignNode1" presStyleIdx="3" presStyleCnt="11"/>
      <dgm:spPr/>
    </dgm:pt>
    <dgm:pt modelId="{EB8ED4EF-4A1F-4040-9F39-F49EF759F699}" type="pres">
      <dgm:prSet presAssocID="{CC9B26F8-0A0A-4EC0-9020-12DB807DC255}" presName="sibTrans" presStyleCnt="0"/>
      <dgm:spPr/>
    </dgm:pt>
    <dgm:pt modelId="{EF6D4F8B-89DF-4EA7-A25B-94CFB1311BED}" type="pres">
      <dgm:prSet presAssocID="{CC9B26F8-0A0A-4EC0-9020-12DB807DC255}" presName="space" presStyleCnt="0"/>
      <dgm:spPr/>
    </dgm:pt>
    <dgm:pt modelId="{A41D318B-32C5-4A3F-90BA-81F8BD540004}" type="pres">
      <dgm:prSet presAssocID="{CFBE4850-72D0-47E4-8FCB-06B45BADD72D}" presName="composite" presStyleCnt="0"/>
      <dgm:spPr/>
    </dgm:pt>
    <dgm:pt modelId="{C8DD6AAE-A580-4FC8-B81A-B051D2834AEF}" type="pres">
      <dgm:prSet presAssocID="{CFBE4850-72D0-47E4-8FCB-06B45BADD72D}" presName="LShape" presStyleLbl="alignNode1" presStyleIdx="4" presStyleCnt="11"/>
      <dgm:spPr/>
    </dgm:pt>
    <dgm:pt modelId="{A2D91E18-8CDB-4A3E-9B92-4578B6A0BE56}" type="pres">
      <dgm:prSet presAssocID="{CFBE4850-72D0-47E4-8FCB-06B45BADD72D}" presName="ParentText" presStyleLbl="revTx" presStyleIdx="2" presStyleCnt="6">
        <dgm:presLayoutVars>
          <dgm:chMax val="0"/>
          <dgm:chPref val="0"/>
          <dgm:bulletEnabled val="1"/>
        </dgm:presLayoutVars>
      </dgm:prSet>
      <dgm:spPr/>
      <dgm:t>
        <a:bodyPr/>
        <a:lstStyle/>
        <a:p>
          <a:endParaRPr lang="ru-RU"/>
        </a:p>
      </dgm:t>
    </dgm:pt>
    <dgm:pt modelId="{5C0DEC4E-9DD9-4D42-9E22-0593B2FA8B4B}" type="pres">
      <dgm:prSet presAssocID="{CFBE4850-72D0-47E4-8FCB-06B45BADD72D}" presName="Triangle" presStyleLbl="alignNode1" presStyleIdx="5" presStyleCnt="11"/>
      <dgm:spPr/>
    </dgm:pt>
    <dgm:pt modelId="{B654DB5A-D568-44FF-9361-CB0A0CDEFB43}" type="pres">
      <dgm:prSet presAssocID="{2C3011A5-6008-45AA-BE92-F70502C394A9}" presName="sibTrans" presStyleCnt="0"/>
      <dgm:spPr/>
    </dgm:pt>
    <dgm:pt modelId="{25933E90-F5FE-47E2-A3A1-58B5A0595865}" type="pres">
      <dgm:prSet presAssocID="{2C3011A5-6008-45AA-BE92-F70502C394A9}" presName="space" presStyleCnt="0"/>
      <dgm:spPr/>
    </dgm:pt>
    <dgm:pt modelId="{20E6D40C-2AD6-4560-AED1-1C08AECB8C22}" type="pres">
      <dgm:prSet presAssocID="{7B32B2C8-23AF-4569-BBBF-40D70332B7F7}" presName="composite" presStyleCnt="0"/>
      <dgm:spPr/>
    </dgm:pt>
    <dgm:pt modelId="{709FA4CA-A602-4F39-9A5F-440927ECEAA6}" type="pres">
      <dgm:prSet presAssocID="{7B32B2C8-23AF-4569-BBBF-40D70332B7F7}" presName="LShape" presStyleLbl="alignNode1" presStyleIdx="6" presStyleCnt="11"/>
      <dgm:spPr/>
    </dgm:pt>
    <dgm:pt modelId="{8A472246-9692-4767-95ED-8DBB32E22E39}" type="pres">
      <dgm:prSet presAssocID="{7B32B2C8-23AF-4569-BBBF-40D70332B7F7}" presName="ParentText" presStyleLbl="revTx" presStyleIdx="3" presStyleCnt="6">
        <dgm:presLayoutVars>
          <dgm:chMax val="0"/>
          <dgm:chPref val="0"/>
          <dgm:bulletEnabled val="1"/>
        </dgm:presLayoutVars>
      </dgm:prSet>
      <dgm:spPr/>
      <dgm:t>
        <a:bodyPr/>
        <a:lstStyle/>
        <a:p>
          <a:endParaRPr lang="ru-RU"/>
        </a:p>
      </dgm:t>
    </dgm:pt>
    <dgm:pt modelId="{7680CACC-8F26-4896-9EAF-FBED68492A33}" type="pres">
      <dgm:prSet presAssocID="{7B32B2C8-23AF-4569-BBBF-40D70332B7F7}" presName="Triangle" presStyleLbl="alignNode1" presStyleIdx="7" presStyleCnt="11"/>
      <dgm:spPr/>
    </dgm:pt>
    <dgm:pt modelId="{874E4D99-F251-42CA-9367-50869A64E2CD}" type="pres">
      <dgm:prSet presAssocID="{20CCC8EF-F0F0-474A-A51B-941D4D2BB759}" presName="sibTrans" presStyleCnt="0"/>
      <dgm:spPr/>
    </dgm:pt>
    <dgm:pt modelId="{074BECFC-8009-48C2-843C-3098FEF2AE6B}" type="pres">
      <dgm:prSet presAssocID="{20CCC8EF-F0F0-474A-A51B-941D4D2BB759}" presName="space" presStyleCnt="0"/>
      <dgm:spPr/>
    </dgm:pt>
    <dgm:pt modelId="{41D71418-B347-4733-85B4-4031BFACE15C}" type="pres">
      <dgm:prSet presAssocID="{7C4EA817-A190-4820-9E4B-0EACADE0BE71}" presName="composite" presStyleCnt="0"/>
      <dgm:spPr/>
    </dgm:pt>
    <dgm:pt modelId="{90A373EA-AAB0-4FB8-BB31-9D77FC657B6F}" type="pres">
      <dgm:prSet presAssocID="{7C4EA817-A190-4820-9E4B-0EACADE0BE71}" presName="LShape" presStyleLbl="alignNode1" presStyleIdx="8" presStyleCnt="11"/>
      <dgm:spPr/>
    </dgm:pt>
    <dgm:pt modelId="{B2CD30CF-E21B-4649-849C-7AB025D2668A}" type="pres">
      <dgm:prSet presAssocID="{7C4EA817-A190-4820-9E4B-0EACADE0BE71}" presName="ParentText" presStyleLbl="revTx" presStyleIdx="4" presStyleCnt="6">
        <dgm:presLayoutVars>
          <dgm:chMax val="0"/>
          <dgm:chPref val="0"/>
          <dgm:bulletEnabled val="1"/>
        </dgm:presLayoutVars>
      </dgm:prSet>
      <dgm:spPr/>
      <dgm:t>
        <a:bodyPr/>
        <a:lstStyle/>
        <a:p>
          <a:endParaRPr lang="ru-RU"/>
        </a:p>
      </dgm:t>
    </dgm:pt>
    <dgm:pt modelId="{7B3DE920-427A-4534-B5FD-2BAA526351B0}" type="pres">
      <dgm:prSet presAssocID="{7C4EA817-A190-4820-9E4B-0EACADE0BE71}" presName="Triangle" presStyleLbl="alignNode1" presStyleIdx="9" presStyleCnt="11"/>
      <dgm:spPr/>
    </dgm:pt>
    <dgm:pt modelId="{D37F9F78-3D53-4D5D-8BF4-924901A2C0C7}" type="pres">
      <dgm:prSet presAssocID="{80E37494-8675-4757-916C-BFBF192506DC}" presName="sibTrans" presStyleCnt="0"/>
      <dgm:spPr/>
    </dgm:pt>
    <dgm:pt modelId="{CDA09CC1-3F33-4B95-B9E7-2B56B5298D52}" type="pres">
      <dgm:prSet presAssocID="{80E37494-8675-4757-916C-BFBF192506DC}" presName="space" presStyleCnt="0"/>
      <dgm:spPr/>
    </dgm:pt>
    <dgm:pt modelId="{EEBA46A2-141B-46A4-8D02-4217D163FFB6}" type="pres">
      <dgm:prSet presAssocID="{6898DED6-B829-499E-94F6-91356FC81C3A}" presName="composite" presStyleCnt="0"/>
      <dgm:spPr/>
    </dgm:pt>
    <dgm:pt modelId="{3ABC170E-6836-4E8E-86FD-073346F84631}" type="pres">
      <dgm:prSet presAssocID="{6898DED6-B829-499E-94F6-91356FC81C3A}" presName="LShape" presStyleLbl="alignNode1" presStyleIdx="10" presStyleCnt="11"/>
      <dgm:spPr/>
    </dgm:pt>
    <dgm:pt modelId="{33942D40-E69B-41F0-9E0F-589AB3E4FC5D}" type="pres">
      <dgm:prSet presAssocID="{6898DED6-B829-499E-94F6-91356FC81C3A}" presName="ParentText" presStyleLbl="revTx" presStyleIdx="5" presStyleCnt="6">
        <dgm:presLayoutVars>
          <dgm:chMax val="0"/>
          <dgm:chPref val="0"/>
          <dgm:bulletEnabled val="1"/>
        </dgm:presLayoutVars>
      </dgm:prSet>
      <dgm:spPr/>
      <dgm:t>
        <a:bodyPr/>
        <a:lstStyle/>
        <a:p>
          <a:endParaRPr lang="ru-RU"/>
        </a:p>
      </dgm:t>
    </dgm:pt>
  </dgm:ptLst>
  <dgm:cxnLst>
    <dgm:cxn modelId="{001B244D-FF52-4375-81AC-DDFCDD61B5AD}" type="presOf" srcId="{6898DED6-B829-499E-94F6-91356FC81C3A}" destId="{33942D40-E69B-41F0-9E0F-589AB3E4FC5D}" srcOrd="0" destOrd="0" presId="urn:microsoft.com/office/officeart/2009/3/layout/StepUpProcess"/>
    <dgm:cxn modelId="{43FE20E3-E44C-4EC2-B845-43B9C72CDB4C}" type="presOf" srcId="{A34DFD61-CCC6-491A-8D0F-812A3D5B0E7C}" destId="{5747F8F4-5D33-4360-8DAC-A144FB95C29F}" srcOrd="0" destOrd="0" presId="urn:microsoft.com/office/officeart/2009/3/layout/StepUpProcess"/>
    <dgm:cxn modelId="{D6B0A236-06A2-4A20-8DF5-94F7EF8DA8BC}" srcId="{5AF9A7A9-7CDC-4865-81B1-10B8BDFFE297}" destId="{A34DFD61-CCC6-491A-8D0F-812A3D5B0E7C}" srcOrd="0" destOrd="0" parTransId="{8E634ED9-E9B5-450B-971F-95BF278E64B9}" sibTransId="{DB5E36B2-B74B-4D1A-9285-2D94B8FB1D91}"/>
    <dgm:cxn modelId="{A9E8C747-F5F3-4EEB-A8D7-71F3B00A8577}" srcId="{5AF9A7A9-7CDC-4865-81B1-10B8BDFFE297}" destId="{7C4EA817-A190-4820-9E4B-0EACADE0BE71}" srcOrd="4" destOrd="0" parTransId="{3B792018-AAD6-4D03-AAD3-D3130E53E3B5}" sibTransId="{80E37494-8675-4757-916C-BFBF192506DC}"/>
    <dgm:cxn modelId="{11FD80EC-D230-4384-9D1B-80001BA42AAE}" type="presOf" srcId="{8361BC6A-80A5-4B03-A98C-11CEC13F7184}" destId="{9EEC6411-8FB5-4CDE-ABC3-9E92DEECFEC7}" srcOrd="0" destOrd="0" presId="urn:microsoft.com/office/officeart/2009/3/layout/StepUpProcess"/>
    <dgm:cxn modelId="{4726E551-1129-4588-BA23-712BEB8492CA}" srcId="{5AF9A7A9-7CDC-4865-81B1-10B8BDFFE297}" destId="{7B32B2C8-23AF-4569-BBBF-40D70332B7F7}" srcOrd="3" destOrd="0" parTransId="{4CF06A92-EFE3-40FD-9708-EE34E5997991}" sibTransId="{20CCC8EF-F0F0-474A-A51B-941D4D2BB759}"/>
    <dgm:cxn modelId="{0A98423F-0DA7-48FE-847C-4665BD015A4F}" srcId="{5AF9A7A9-7CDC-4865-81B1-10B8BDFFE297}" destId="{6898DED6-B829-499E-94F6-91356FC81C3A}" srcOrd="5" destOrd="0" parTransId="{F0725D8D-CCDB-4A6A-ACFC-4A2DC07AB3B9}" sibTransId="{219F4E38-BA8F-41C8-82DC-8FB0496F1CE7}"/>
    <dgm:cxn modelId="{14E54224-31A3-4D53-ABAB-22D844EF9EF5}" srcId="{5AF9A7A9-7CDC-4865-81B1-10B8BDFFE297}" destId="{8361BC6A-80A5-4B03-A98C-11CEC13F7184}" srcOrd="1" destOrd="0" parTransId="{BEA0FD6C-36A2-4754-9FB2-120249DFAA10}" sibTransId="{CC9B26F8-0A0A-4EC0-9020-12DB807DC255}"/>
    <dgm:cxn modelId="{2D243B74-312A-4035-9376-3277463783EF}" type="presOf" srcId="{CFBE4850-72D0-47E4-8FCB-06B45BADD72D}" destId="{A2D91E18-8CDB-4A3E-9B92-4578B6A0BE56}" srcOrd="0" destOrd="0" presId="urn:microsoft.com/office/officeart/2009/3/layout/StepUpProcess"/>
    <dgm:cxn modelId="{66FCB7D0-8840-45AA-AC48-ECA74F116439}" srcId="{5AF9A7A9-7CDC-4865-81B1-10B8BDFFE297}" destId="{CFBE4850-72D0-47E4-8FCB-06B45BADD72D}" srcOrd="2" destOrd="0" parTransId="{F5328E37-8A92-4843-8238-BE3742A38AA4}" sibTransId="{2C3011A5-6008-45AA-BE92-F70502C394A9}"/>
    <dgm:cxn modelId="{39A8B37D-E6A9-40D5-B83F-2FEEB03CF3BD}" type="presOf" srcId="{5AF9A7A9-7CDC-4865-81B1-10B8BDFFE297}" destId="{D6105EC7-4131-4A46-BA60-79918EC86CF0}" srcOrd="0" destOrd="0" presId="urn:microsoft.com/office/officeart/2009/3/layout/StepUpProcess"/>
    <dgm:cxn modelId="{D56991BD-A0B9-4191-ABE8-8E081C582C56}" type="presOf" srcId="{7C4EA817-A190-4820-9E4B-0EACADE0BE71}" destId="{B2CD30CF-E21B-4649-849C-7AB025D2668A}" srcOrd="0" destOrd="0" presId="urn:microsoft.com/office/officeart/2009/3/layout/StepUpProcess"/>
    <dgm:cxn modelId="{B9DD511F-A1CC-49E7-B6DA-48A0D6CF842C}" type="presOf" srcId="{7B32B2C8-23AF-4569-BBBF-40D70332B7F7}" destId="{8A472246-9692-4767-95ED-8DBB32E22E39}" srcOrd="0" destOrd="0" presId="urn:microsoft.com/office/officeart/2009/3/layout/StepUpProcess"/>
    <dgm:cxn modelId="{BBDBE043-E5D0-487C-ABF3-0010FFF5E6DD}" type="presParOf" srcId="{D6105EC7-4131-4A46-BA60-79918EC86CF0}" destId="{1C1A3555-56DC-4026-BEF6-B04EA78168ED}" srcOrd="0" destOrd="0" presId="urn:microsoft.com/office/officeart/2009/3/layout/StepUpProcess"/>
    <dgm:cxn modelId="{B4A2856C-8D3B-4F9E-A67E-A53191663A5A}" type="presParOf" srcId="{1C1A3555-56DC-4026-BEF6-B04EA78168ED}" destId="{C9697A6C-5541-4C9E-9E12-9979188BB197}" srcOrd="0" destOrd="0" presId="urn:microsoft.com/office/officeart/2009/3/layout/StepUpProcess"/>
    <dgm:cxn modelId="{15336839-2778-4A40-89CF-39BFE4C38A4F}" type="presParOf" srcId="{1C1A3555-56DC-4026-BEF6-B04EA78168ED}" destId="{5747F8F4-5D33-4360-8DAC-A144FB95C29F}" srcOrd="1" destOrd="0" presId="urn:microsoft.com/office/officeart/2009/3/layout/StepUpProcess"/>
    <dgm:cxn modelId="{3F96C0FB-6334-4344-A4CE-C0AD4E3E4D3E}" type="presParOf" srcId="{1C1A3555-56DC-4026-BEF6-B04EA78168ED}" destId="{8BF829CB-20F1-4C3E-A26D-6BBEE2E59124}" srcOrd="2" destOrd="0" presId="urn:microsoft.com/office/officeart/2009/3/layout/StepUpProcess"/>
    <dgm:cxn modelId="{6DE109A4-21F6-4CA8-812E-8F61F279BD36}" type="presParOf" srcId="{D6105EC7-4131-4A46-BA60-79918EC86CF0}" destId="{C0CC64C7-B7B7-4EA6-849C-751E84F2C689}" srcOrd="1" destOrd="0" presId="urn:microsoft.com/office/officeart/2009/3/layout/StepUpProcess"/>
    <dgm:cxn modelId="{6C9327F5-B0F4-4A38-9396-B53CDDFA6942}" type="presParOf" srcId="{C0CC64C7-B7B7-4EA6-849C-751E84F2C689}" destId="{B03BDA7F-C89C-4086-B2C6-02BD67BBD1B8}" srcOrd="0" destOrd="0" presId="urn:microsoft.com/office/officeart/2009/3/layout/StepUpProcess"/>
    <dgm:cxn modelId="{B44936B6-590B-4B82-9422-6CFF48EF59F1}" type="presParOf" srcId="{D6105EC7-4131-4A46-BA60-79918EC86CF0}" destId="{68A63DDF-B207-4671-B237-73825FC0BE1A}" srcOrd="2" destOrd="0" presId="urn:microsoft.com/office/officeart/2009/3/layout/StepUpProcess"/>
    <dgm:cxn modelId="{4FC1F601-2B27-4E79-B282-E53AB9A2112A}" type="presParOf" srcId="{68A63DDF-B207-4671-B237-73825FC0BE1A}" destId="{43F30AAF-0EE0-481E-BF0E-4DA231C056E5}" srcOrd="0" destOrd="0" presId="urn:microsoft.com/office/officeart/2009/3/layout/StepUpProcess"/>
    <dgm:cxn modelId="{FA497EAB-29B5-4068-9502-E2913300CDF7}" type="presParOf" srcId="{68A63DDF-B207-4671-B237-73825FC0BE1A}" destId="{9EEC6411-8FB5-4CDE-ABC3-9E92DEECFEC7}" srcOrd="1" destOrd="0" presId="urn:microsoft.com/office/officeart/2009/3/layout/StepUpProcess"/>
    <dgm:cxn modelId="{81294159-F9D4-4749-95FE-1C62AC4739AF}" type="presParOf" srcId="{68A63DDF-B207-4671-B237-73825FC0BE1A}" destId="{27A3BEA3-21B5-43F0-BDDC-CC5C9290D876}" srcOrd="2" destOrd="0" presId="urn:microsoft.com/office/officeart/2009/3/layout/StepUpProcess"/>
    <dgm:cxn modelId="{FD08D576-9902-4354-9887-73CB9BF8BD22}" type="presParOf" srcId="{D6105EC7-4131-4A46-BA60-79918EC86CF0}" destId="{EB8ED4EF-4A1F-4040-9F39-F49EF759F699}" srcOrd="3" destOrd="0" presId="urn:microsoft.com/office/officeart/2009/3/layout/StepUpProcess"/>
    <dgm:cxn modelId="{F6E1EDED-6170-45FE-B456-FB35525E44D3}" type="presParOf" srcId="{EB8ED4EF-4A1F-4040-9F39-F49EF759F699}" destId="{EF6D4F8B-89DF-4EA7-A25B-94CFB1311BED}" srcOrd="0" destOrd="0" presId="urn:microsoft.com/office/officeart/2009/3/layout/StepUpProcess"/>
    <dgm:cxn modelId="{74D08AA0-0D6E-4836-9986-05ED2E5CBA32}" type="presParOf" srcId="{D6105EC7-4131-4A46-BA60-79918EC86CF0}" destId="{A41D318B-32C5-4A3F-90BA-81F8BD540004}" srcOrd="4" destOrd="0" presId="urn:microsoft.com/office/officeart/2009/3/layout/StepUpProcess"/>
    <dgm:cxn modelId="{79184762-F83D-477E-9261-16CA2ABEFEEE}" type="presParOf" srcId="{A41D318B-32C5-4A3F-90BA-81F8BD540004}" destId="{C8DD6AAE-A580-4FC8-B81A-B051D2834AEF}" srcOrd="0" destOrd="0" presId="urn:microsoft.com/office/officeart/2009/3/layout/StepUpProcess"/>
    <dgm:cxn modelId="{2D92F209-DF06-4186-9FEA-2777DB5DD311}" type="presParOf" srcId="{A41D318B-32C5-4A3F-90BA-81F8BD540004}" destId="{A2D91E18-8CDB-4A3E-9B92-4578B6A0BE56}" srcOrd="1" destOrd="0" presId="urn:microsoft.com/office/officeart/2009/3/layout/StepUpProcess"/>
    <dgm:cxn modelId="{AF02EFF5-2DC6-4996-B210-0B79C3945F12}" type="presParOf" srcId="{A41D318B-32C5-4A3F-90BA-81F8BD540004}" destId="{5C0DEC4E-9DD9-4D42-9E22-0593B2FA8B4B}" srcOrd="2" destOrd="0" presId="urn:microsoft.com/office/officeart/2009/3/layout/StepUpProcess"/>
    <dgm:cxn modelId="{427D18C7-858D-4899-958F-1AF18C2A101F}" type="presParOf" srcId="{D6105EC7-4131-4A46-BA60-79918EC86CF0}" destId="{B654DB5A-D568-44FF-9361-CB0A0CDEFB43}" srcOrd="5" destOrd="0" presId="urn:microsoft.com/office/officeart/2009/3/layout/StepUpProcess"/>
    <dgm:cxn modelId="{624F54A1-54E0-4157-B0BB-0BD80A618AB0}" type="presParOf" srcId="{B654DB5A-D568-44FF-9361-CB0A0CDEFB43}" destId="{25933E90-F5FE-47E2-A3A1-58B5A0595865}" srcOrd="0" destOrd="0" presId="urn:microsoft.com/office/officeart/2009/3/layout/StepUpProcess"/>
    <dgm:cxn modelId="{C9105EF7-03CA-47F1-937C-30F98E704412}" type="presParOf" srcId="{D6105EC7-4131-4A46-BA60-79918EC86CF0}" destId="{20E6D40C-2AD6-4560-AED1-1C08AECB8C22}" srcOrd="6" destOrd="0" presId="urn:microsoft.com/office/officeart/2009/3/layout/StepUpProcess"/>
    <dgm:cxn modelId="{65B3EACC-6BC9-44D3-9A89-5E9210BA1ADD}" type="presParOf" srcId="{20E6D40C-2AD6-4560-AED1-1C08AECB8C22}" destId="{709FA4CA-A602-4F39-9A5F-440927ECEAA6}" srcOrd="0" destOrd="0" presId="urn:microsoft.com/office/officeart/2009/3/layout/StepUpProcess"/>
    <dgm:cxn modelId="{EC7C05DA-8F72-4E63-BC98-9BE8FB993919}" type="presParOf" srcId="{20E6D40C-2AD6-4560-AED1-1C08AECB8C22}" destId="{8A472246-9692-4767-95ED-8DBB32E22E39}" srcOrd="1" destOrd="0" presId="urn:microsoft.com/office/officeart/2009/3/layout/StepUpProcess"/>
    <dgm:cxn modelId="{D1CD4C71-E1CD-4E19-9301-53E154D2AEDC}" type="presParOf" srcId="{20E6D40C-2AD6-4560-AED1-1C08AECB8C22}" destId="{7680CACC-8F26-4896-9EAF-FBED68492A33}" srcOrd="2" destOrd="0" presId="urn:microsoft.com/office/officeart/2009/3/layout/StepUpProcess"/>
    <dgm:cxn modelId="{B8D52845-A13A-4164-A116-4869DF6BEBD4}" type="presParOf" srcId="{D6105EC7-4131-4A46-BA60-79918EC86CF0}" destId="{874E4D99-F251-42CA-9367-50869A64E2CD}" srcOrd="7" destOrd="0" presId="urn:microsoft.com/office/officeart/2009/3/layout/StepUpProcess"/>
    <dgm:cxn modelId="{91CE8342-84F5-4CCE-948D-13A371F3F5F8}" type="presParOf" srcId="{874E4D99-F251-42CA-9367-50869A64E2CD}" destId="{074BECFC-8009-48C2-843C-3098FEF2AE6B}" srcOrd="0" destOrd="0" presId="urn:microsoft.com/office/officeart/2009/3/layout/StepUpProcess"/>
    <dgm:cxn modelId="{9AA7EA6A-2C5C-4A5E-B610-5762D4C64BC4}" type="presParOf" srcId="{D6105EC7-4131-4A46-BA60-79918EC86CF0}" destId="{41D71418-B347-4733-85B4-4031BFACE15C}" srcOrd="8" destOrd="0" presId="urn:microsoft.com/office/officeart/2009/3/layout/StepUpProcess"/>
    <dgm:cxn modelId="{A49E10CE-8A01-4B6B-B0C5-86ED45AB1E81}" type="presParOf" srcId="{41D71418-B347-4733-85B4-4031BFACE15C}" destId="{90A373EA-AAB0-4FB8-BB31-9D77FC657B6F}" srcOrd="0" destOrd="0" presId="urn:microsoft.com/office/officeart/2009/3/layout/StepUpProcess"/>
    <dgm:cxn modelId="{FE4BAD5F-2E33-4F26-A6E1-9716BF0B489A}" type="presParOf" srcId="{41D71418-B347-4733-85B4-4031BFACE15C}" destId="{B2CD30CF-E21B-4649-849C-7AB025D2668A}" srcOrd="1" destOrd="0" presId="urn:microsoft.com/office/officeart/2009/3/layout/StepUpProcess"/>
    <dgm:cxn modelId="{2583248F-C10B-4102-B6BA-E9575E144C6F}" type="presParOf" srcId="{41D71418-B347-4733-85B4-4031BFACE15C}" destId="{7B3DE920-427A-4534-B5FD-2BAA526351B0}" srcOrd="2" destOrd="0" presId="urn:microsoft.com/office/officeart/2009/3/layout/StepUpProcess"/>
    <dgm:cxn modelId="{12DD8CDB-6156-4FE4-BAF6-45A82DCD1FE6}" type="presParOf" srcId="{D6105EC7-4131-4A46-BA60-79918EC86CF0}" destId="{D37F9F78-3D53-4D5D-8BF4-924901A2C0C7}" srcOrd="9" destOrd="0" presId="urn:microsoft.com/office/officeart/2009/3/layout/StepUpProcess"/>
    <dgm:cxn modelId="{5F74A034-71D1-4A3D-938D-7B8BB7667E3D}" type="presParOf" srcId="{D37F9F78-3D53-4D5D-8BF4-924901A2C0C7}" destId="{CDA09CC1-3F33-4B95-B9E7-2B56B5298D52}" srcOrd="0" destOrd="0" presId="urn:microsoft.com/office/officeart/2009/3/layout/StepUpProcess"/>
    <dgm:cxn modelId="{722A2E4B-9E87-4D72-92D7-59D90DE613BD}" type="presParOf" srcId="{D6105EC7-4131-4A46-BA60-79918EC86CF0}" destId="{EEBA46A2-141B-46A4-8D02-4217D163FFB6}" srcOrd="10" destOrd="0" presId="urn:microsoft.com/office/officeart/2009/3/layout/StepUpProcess"/>
    <dgm:cxn modelId="{A4B1D98B-E344-491C-A2CF-49673AF57C9E}" type="presParOf" srcId="{EEBA46A2-141B-46A4-8D02-4217D163FFB6}" destId="{3ABC170E-6836-4E8E-86FD-073346F84631}" srcOrd="0" destOrd="0" presId="urn:microsoft.com/office/officeart/2009/3/layout/StepUpProcess"/>
    <dgm:cxn modelId="{F5AFB343-AF31-4A48-8DB4-63BA34A6320B}" type="presParOf" srcId="{EEBA46A2-141B-46A4-8D02-4217D163FFB6}" destId="{33942D40-E69B-41F0-9E0F-589AB3E4FC5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F9A7A9-7CDC-4865-81B1-10B8BDFFE297}" type="doc">
      <dgm:prSet loTypeId="urn:microsoft.com/office/officeart/2009/3/layout/StepUpProcess" loCatId="process" qsTypeId="urn:microsoft.com/office/officeart/2005/8/quickstyle/simple1" qsCatId="simple" csTypeId="urn:microsoft.com/office/officeart/2005/8/colors/accent3_1" csCatId="accent3" phldr="1"/>
      <dgm:spPr/>
      <dgm:t>
        <a:bodyPr/>
        <a:lstStyle/>
        <a:p>
          <a:endParaRPr lang="ru-RU"/>
        </a:p>
      </dgm:t>
    </dgm:pt>
    <dgm:pt modelId="{A34DFD61-CCC6-491A-8D0F-812A3D5B0E7C}">
      <dgm:prSet phldrT="[Текст]" custT="1"/>
      <dgm:spPr/>
      <dgm:t>
        <a:bodyPr anchor="t"/>
        <a:lstStyle/>
        <a:p>
          <a:r>
            <a:rPr lang="ru-RU" sz="1400" b="1" dirty="0" smtClean="0">
              <a:solidFill>
                <a:srgbClr val="002060"/>
              </a:solidFill>
              <a:latin typeface="Century Gothic" panose="020B0502020202020204" pitchFamily="34" charset="0"/>
            </a:rPr>
            <a:t>1. Указать формы учёта рабочей программы воспитания в пояснительной записке к рабочей программе</a:t>
          </a:r>
          <a:endParaRPr lang="ru-RU" sz="1400" dirty="0">
            <a:latin typeface="Century Gothic" panose="020B0502020202020204" pitchFamily="34" charset="0"/>
          </a:endParaRPr>
        </a:p>
      </dgm:t>
    </dgm:pt>
    <dgm:pt modelId="{8E634ED9-E9B5-450B-971F-95BF278E64B9}" type="parTrans" cxnId="{D6B0A236-06A2-4A20-8DF5-94F7EF8DA8BC}">
      <dgm:prSet/>
      <dgm:spPr/>
      <dgm:t>
        <a:bodyPr/>
        <a:lstStyle/>
        <a:p>
          <a:endParaRPr lang="ru-RU" sz="1200">
            <a:latin typeface="Century Gothic" panose="020B0502020202020204" pitchFamily="34" charset="0"/>
          </a:endParaRPr>
        </a:p>
      </dgm:t>
    </dgm:pt>
    <dgm:pt modelId="{DB5E36B2-B74B-4D1A-9285-2D94B8FB1D91}" type="sibTrans" cxnId="{D6B0A236-06A2-4A20-8DF5-94F7EF8DA8BC}">
      <dgm:prSet/>
      <dgm:spPr/>
      <dgm:t>
        <a:bodyPr/>
        <a:lstStyle/>
        <a:p>
          <a:endParaRPr lang="ru-RU" sz="1200">
            <a:latin typeface="Century Gothic" panose="020B0502020202020204" pitchFamily="34" charset="0"/>
          </a:endParaRPr>
        </a:p>
      </dgm:t>
    </dgm:pt>
    <dgm:pt modelId="{7B32B2C8-23AF-4569-BBBF-40D70332B7F7}">
      <dgm:prSet phldrT="[Текст]" custT="1"/>
      <dgm:spPr/>
      <dgm:t>
        <a:bodyPr anchor="t"/>
        <a:lstStyle/>
        <a:p>
          <a:r>
            <a:rPr lang="ru-RU" sz="1400" b="1" dirty="0" smtClean="0">
              <a:solidFill>
                <a:srgbClr val="002060"/>
              </a:solidFill>
              <a:latin typeface="Century Gothic" panose="020B0502020202020204" pitchFamily="34" charset="0"/>
            </a:rPr>
            <a:t>4. Отразить воспитательный компонент содержания программы в отдельной колонке таблицы тематического планирования</a:t>
          </a:r>
          <a:endParaRPr lang="ru-RU" sz="1400" dirty="0">
            <a:latin typeface="Century Gothic" panose="020B0502020202020204" pitchFamily="34" charset="0"/>
          </a:endParaRPr>
        </a:p>
      </dgm:t>
    </dgm:pt>
    <dgm:pt modelId="{4CF06A92-EFE3-40FD-9708-EE34E5997991}" type="parTrans" cxnId="{4726E551-1129-4588-BA23-712BEB8492CA}">
      <dgm:prSet/>
      <dgm:spPr/>
      <dgm:t>
        <a:bodyPr/>
        <a:lstStyle/>
        <a:p>
          <a:endParaRPr lang="ru-RU" sz="1200">
            <a:latin typeface="Century Gothic" panose="020B0502020202020204" pitchFamily="34" charset="0"/>
          </a:endParaRPr>
        </a:p>
      </dgm:t>
    </dgm:pt>
    <dgm:pt modelId="{20CCC8EF-F0F0-474A-A51B-941D4D2BB759}" type="sibTrans" cxnId="{4726E551-1129-4588-BA23-712BEB8492CA}">
      <dgm:prSet/>
      <dgm:spPr/>
      <dgm:t>
        <a:bodyPr/>
        <a:lstStyle/>
        <a:p>
          <a:endParaRPr lang="ru-RU" sz="1200">
            <a:latin typeface="Century Gothic" panose="020B0502020202020204" pitchFamily="34" charset="0"/>
          </a:endParaRPr>
        </a:p>
      </dgm:t>
    </dgm:pt>
    <dgm:pt modelId="{8361BC6A-80A5-4B03-A98C-11CEC13F7184}">
      <dgm:prSet custT="1"/>
      <dgm:spPr/>
      <dgm:t>
        <a:bodyPr anchor="t"/>
        <a:lstStyle/>
        <a:p>
          <a:r>
            <a:rPr lang="ru-RU" sz="1400" b="1" dirty="0" smtClean="0">
              <a:solidFill>
                <a:srgbClr val="002060"/>
              </a:solidFill>
              <a:latin typeface="Century Gothic" panose="020B0502020202020204" pitchFamily="34" charset="0"/>
            </a:rPr>
            <a:t>2. Оформить приложение к рабочей программе «Формы учёта программы воспитания»</a:t>
          </a:r>
          <a:endParaRPr lang="ru-RU" sz="1400" dirty="0">
            <a:latin typeface="Century Gothic" panose="020B0502020202020204" pitchFamily="34" charset="0"/>
          </a:endParaRPr>
        </a:p>
      </dgm:t>
    </dgm:pt>
    <dgm:pt modelId="{BEA0FD6C-36A2-4754-9FB2-120249DFAA10}" type="parTrans" cxnId="{14E54224-31A3-4D53-ABAB-22D844EF9EF5}">
      <dgm:prSet/>
      <dgm:spPr/>
      <dgm:t>
        <a:bodyPr/>
        <a:lstStyle/>
        <a:p>
          <a:endParaRPr lang="ru-RU" sz="1200">
            <a:latin typeface="Century Gothic" panose="020B0502020202020204" pitchFamily="34" charset="0"/>
          </a:endParaRPr>
        </a:p>
      </dgm:t>
    </dgm:pt>
    <dgm:pt modelId="{CC9B26F8-0A0A-4EC0-9020-12DB807DC255}" type="sibTrans" cxnId="{14E54224-31A3-4D53-ABAB-22D844EF9EF5}">
      <dgm:prSet/>
      <dgm:spPr/>
      <dgm:t>
        <a:bodyPr/>
        <a:lstStyle/>
        <a:p>
          <a:endParaRPr lang="ru-RU" sz="1200">
            <a:latin typeface="Century Gothic" panose="020B0502020202020204" pitchFamily="34" charset="0"/>
          </a:endParaRPr>
        </a:p>
      </dgm:t>
    </dgm:pt>
    <dgm:pt modelId="{CFBE4850-72D0-47E4-8FCB-06B45BADD72D}">
      <dgm:prSet custT="1"/>
      <dgm:spPr/>
      <dgm:t>
        <a:bodyPr anchor="t"/>
        <a:lstStyle/>
        <a:p>
          <a:r>
            <a:rPr lang="ru-RU" sz="1400" b="1" dirty="0" smtClean="0">
              <a:solidFill>
                <a:srgbClr val="002060"/>
              </a:solidFill>
              <a:latin typeface="Century Gothic" panose="020B0502020202020204" pitchFamily="34" charset="0"/>
            </a:rPr>
            <a:t>3. Указать информацию об учёте рабочей программы воспитания в разделе «Содержание учебного предмета, курса, модуля» в описании разделов, тем или отдельным блоком</a:t>
          </a:r>
          <a:endParaRPr lang="ru-RU" sz="1400" dirty="0">
            <a:latin typeface="Century Gothic" panose="020B0502020202020204" pitchFamily="34" charset="0"/>
          </a:endParaRPr>
        </a:p>
      </dgm:t>
    </dgm:pt>
    <dgm:pt modelId="{F5328E37-8A92-4843-8238-BE3742A38AA4}" type="parTrans" cxnId="{66FCB7D0-8840-45AA-AC48-ECA74F116439}">
      <dgm:prSet/>
      <dgm:spPr/>
      <dgm:t>
        <a:bodyPr/>
        <a:lstStyle/>
        <a:p>
          <a:endParaRPr lang="ru-RU" sz="1200">
            <a:latin typeface="Century Gothic" panose="020B0502020202020204" pitchFamily="34" charset="0"/>
          </a:endParaRPr>
        </a:p>
      </dgm:t>
    </dgm:pt>
    <dgm:pt modelId="{2C3011A5-6008-45AA-BE92-F70502C394A9}" type="sibTrans" cxnId="{66FCB7D0-8840-45AA-AC48-ECA74F116439}">
      <dgm:prSet/>
      <dgm:spPr/>
      <dgm:t>
        <a:bodyPr/>
        <a:lstStyle/>
        <a:p>
          <a:endParaRPr lang="ru-RU" sz="1200">
            <a:latin typeface="Century Gothic" panose="020B0502020202020204" pitchFamily="34" charset="0"/>
          </a:endParaRPr>
        </a:p>
      </dgm:t>
    </dgm:pt>
    <dgm:pt modelId="{D6105EC7-4131-4A46-BA60-79918EC86CF0}" type="pres">
      <dgm:prSet presAssocID="{5AF9A7A9-7CDC-4865-81B1-10B8BDFFE297}" presName="rootnode" presStyleCnt="0">
        <dgm:presLayoutVars>
          <dgm:chMax/>
          <dgm:chPref/>
          <dgm:dir/>
          <dgm:animLvl val="lvl"/>
        </dgm:presLayoutVars>
      </dgm:prSet>
      <dgm:spPr/>
      <dgm:t>
        <a:bodyPr/>
        <a:lstStyle/>
        <a:p>
          <a:endParaRPr lang="ru-RU"/>
        </a:p>
      </dgm:t>
    </dgm:pt>
    <dgm:pt modelId="{1C1A3555-56DC-4026-BEF6-B04EA78168ED}" type="pres">
      <dgm:prSet presAssocID="{A34DFD61-CCC6-491A-8D0F-812A3D5B0E7C}" presName="composite" presStyleCnt="0"/>
      <dgm:spPr/>
    </dgm:pt>
    <dgm:pt modelId="{C9697A6C-5541-4C9E-9E12-9979188BB197}" type="pres">
      <dgm:prSet presAssocID="{A34DFD61-CCC6-491A-8D0F-812A3D5B0E7C}" presName="LShape" presStyleLbl="alignNode1" presStyleIdx="0" presStyleCnt="7"/>
      <dgm:spPr/>
    </dgm:pt>
    <dgm:pt modelId="{5747F8F4-5D33-4360-8DAC-A144FB95C29F}" type="pres">
      <dgm:prSet presAssocID="{A34DFD61-CCC6-491A-8D0F-812A3D5B0E7C}" presName="ParentText" presStyleLbl="revTx" presStyleIdx="0" presStyleCnt="4">
        <dgm:presLayoutVars>
          <dgm:chMax val="0"/>
          <dgm:chPref val="0"/>
          <dgm:bulletEnabled val="1"/>
        </dgm:presLayoutVars>
      </dgm:prSet>
      <dgm:spPr/>
      <dgm:t>
        <a:bodyPr/>
        <a:lstStyle/>
        <a:p>
          <a:endParaRPr lang="ru-RU"/>
        </a:p>
      </dgm:t>
    </dgm:pt>
    <dgm:pt modelId="{8BF829CB-20F1-4C3E-A26D-6BBEE2E59124}" type="pres">
      <dgm:prSet presAssocID="{A34DFD61-CCC6-491A-8D0F-812A3D5B0E7C}" presName="Triangle" presStyleLbl="alignNode1" presStyleIdx="1" presStyleCnt="7"/>
      <dgm:spPr/>
    </dgm:pt>
    <dgm:pt modelId="{C0CC64C7-B7B7-4EA6-849C-751E84F2C689}" type="pres">
      <dgm:prSet presAssocID="{DB5E36B2-B74B-4D1A-9285-2D94B8FB1D91}" presName="sibTrans" presStyleCnt="0"/>
      <dgm:spPr/>
    </dgm:pt>
    <dgm:pt modelId="{B03BDA7F-C89C-4086-B2C6-02BD67BBD1B8}" type="pres">
      <dgm:prSet presAssocID="{DB5E36B2-B74B-4D1A-9285-2D94B8FB1D91}" presName="space" presStyleCnt="0"/>
      <dgm:spPr/>
    </dgm:pt>
    <dgm:pt modelId="{68A63DDF-B207-4671-B237-73825FC0BE1A}" type="pres">
      <dgm:prSet presAssocID="{8361BC6A-80A5-4B03-A98C-11CEC13F7184}" presName="composite" presStyleCnt="0"/>
      <dgm:spPr/>
    </dgm:pt>
    <dgm:pt modelId="{43F30AAF-0EE0-481E-BF0E-4DA231C056E5}" type="pres">
      <dgm:prSet presAssocID="{8361BC6A-80A5-4B03-A98C-11CEC13F7184}" presName="LShape" presStyleLbl="alignNode1" presStyleIdx="2" presStyleCnt="7"/>
      <dgm:spPr/>
    </dgm:pt>
    <dgm:pt modelId="{9EEC6411-8FB5-4CDE-ABC3-9E92DEECFEC7}" type="pres">
      <dgm:prSet presAssocID="{8361BC6A-80A5-4B03-A98C-11CEC13F7184}" presName="ParentText" presStyleLbl="revTx" presStyleIdx="1" presStyleCnt="4">
        <dgm:presLayoutVars>
          <dgm:chMax val="0"/>
          <dgm:chPref val="0"/>
          <dgm:bulletEnabled val="1"/>
        </dgm:presLayoutVars>
      </dgm:prSet>
      <dgm:spPr/>
      <dgm:t>
        <a:bodyPr/>
        <a:lstStyle/>
        <a:p>
          <a:endParaRPr lang="ru-RU"/>
        </a:p>
      </dgm:t>
    </dgm:pt>
    <dgm:pt modelId="{27A3BEA3-21B5-43F0-BDDC-CC5C9290D876}" type="pres">
      <dgm:prSet presAssocID="{8361BC6A-80A5-4B03-A98C-11CEC13F7184}" presName="Triangle" presStyleLbl="alignNode1" presStyleIdx="3" presStyleCnt="7"/>
      <dgm:spPr/>
    </dgm:pt>
    <dgm:pt modelId="{EB8ED4EF-4A1F-4040-9F39-F49EF759F699}" type="pres">
      <dgm:prSet presAssocID="{CC9B26F8-0A0A-4EC0-9020-12DB807DC255}" presName="sibTrans" presStyleCnt="0"/>
      <dgm:spPr/>
    </dgm:pt>
    <dgm:pt modelId="{EF6D4F8B-89DF-4EA7-A25B-94CFB1311BED}" type="pres">
      <dgm:prSet presAssocID="{CC9B26F8-0A0A-4EC0-9020-12DB807DC255}" presName="space" presStyleCnt="0"/>
      <dgm:spPr/>
    </dgm:pt>
    <dgm:pt modelId="{A41D318B-32C5-4A3F-90BA-81F8BD540004}" type="pres">
      <dgm:prSet presAssocID="{CFBE4850-72D0-47E4-8FCB-06B45BADD72D}" presName="composite" presStyleCnt="0"/>
      <dgm:spPr/>
    </dgm:pt>
    <dgm:pt modelId="{C8DD6AAE-A580-4FC8-B81A-B051D2834AEF}" type="pres">
      <dgm:prSet presAssocID="{CFBE4850-72D0-47E4-8FCB-06B45BADD72D}" presName="LShape" presStyleLbl="alignNode1" presStyleIdx="4" presStyleCnt="7"/>
      <dgm:spPr/>
    </dgm:pt>
    <dgm:pt modelId="{A2D91E18-8CDB-4A3E-9B92-4578B6A0BE56}" type="pres">
      <dgm:prSet presAssocID="{CFBE4850-72D0-47E4-8FCB-06B45BADD72D}" presName="ParentText" presStyleLbl="revTx" presStyleIdx="2" presStyleCnt="4">
        <dgm:presLayoutVars>
          <dgm:chMax val="0"/>
          <dgm:chPref val="0"/>
          <dgm:bulletEnabled val="1"/>
        </dgm:presLayoutVars>
      </dgm:prSet>
      <dgm:spPr/>
      <dgm:t>
        <a:bodyPr/>
        <a:lstStyle/>
        <a:p>
          <a:endParaRPr lang="ru-RU"/>
        </a:p>
      </dgm:t>
    </dgm:pt>
    <dgm:pt modelId="{5C0DEC4E-9DD9-4D42-9E22-0593B2FA8B4B}" type="pres">
      <dgm:prSet presAssocID="{CFBE4850-72D0-47E4-8FCB-06B45BADD72D}" presName="Triangle" presStyleLbl="alignNode1" presStyleIdx="5" presStyleCnt="7"/>
      <dgm:spPr/>
    </dgm:pt>
    <dgm:pt modelId="{B654DB5A-D568-44FF-9361-CB0A0CDEFB43}" type="pres">
      <dgm:prSet presAssocID="{2C3011A5-6008-45AA-BE92-F70502C394A9}" presName="sibTrans" presStyleCnt="0"/>
      <dgm:spPr/>
    </dgm:pt>
    <dgm:pt modelId="{25933E90-F5FE-47E2-A3A1-58B5A0595865}" type="pres">
      <dgm:prSet presAssocID="{2C3011A5-6008-45AA-BE92-F70502C394A9}" presName="space" presStyleCnt="0"/>
      <dgm:spPr/>
    </dgm:pt>
    <dgm:pt modelId="{20E6D40C-2AD6-4560-AED1-1C08AECB8C22}" type="pres">
      <dgm:prSet presAssocID="{7B32B2C8-23AF-4569-BBBF-40D70332B7F7}" presName="composite" presStyleCnt="0"/>
      <dgm:spPr/>
    </dgm:pt>
    <dgm:pt modelId="{709FA4CA-A602-4F39-9A5F-440927ECEAA6}" type="pres">
      <dgm:prSet presAssocID="{7B32B2C8-23AF-4569-BBBF-40D70332B7F7}" presName="LShape" presStyleLbl="alignNode1" presStyleIdx="6" presStyleCnt="7"/>
      <dgm:spPr/>
    </dgm:pt>
    <dgm:pt modelId="{8A472246-9692-4767-95ED-8DBB32E22E39}" type="pres">
      <dgm:prSet presAssocID="{7B32B2C8-23AF-4569-BBBF-40D70332B7F7}" presName="ParentText" presStyleLbl="revTx" presStyleIdx="3" presStyleCnt="4">
        <dgm:presLayoutVars>
          <dgm:chMax val="0"/>
          <dgm:chPref val="0"/>
          <dgm:bulletEnabled val="1"/>
        </dgm:presLayoutVars>
      </dgm:prSet>
      <dgm:spPr/>
      <dgm:t>
        <a:bodyPr/>
        <a:lstStyle/>
        <a:p>
          <a:endParaRPr lang="ru-RU"/>
        </a:p>
      </dgm:t>
    </dgm:pt>
  </dgm:ptLst>
  <dgm:cxnLst>
    <dgm:cxn modelId="{66FCB7D0-8840-45AA-AC48-ECA74F116439}" srcId="{5AF9A7A9-7CDC-4865-81B1-10B8BDFFE297}" destId="{CFBE4850-72D0-47E4-8FCB-06B45BADD72D}" srcOrd="2" destOrd="0" parTransId="{F5328E37-8A92-4843-8238-BE3742A38AA4}" sibTransId="{2C3011A5-6008-45AA-BE92-F70502C394A9}"/>
    <dgm:cxn modelId="{4726E551-1129-4588-BA23-712BEB8492CA}" srcId="{5AF9A7A9-7CDC-4865-81B1-10B8BDFFE297}" destId="{7B32B2C8-23AF-4569-BBBF-40D70332B7F7}" srcOrd="3" destOrd="0" parTransId="{4CF06A92-EFE3-40FD-9708-EE34E5997991}" sibTransId="{20CCC8EF-F0F0-474A-A51B-941D4D2BB759}"/>
    <dgm:cxn modelId="{2D243B74-312A-4035-9376-3277463783EF}" type="presOf" srcId="{CFBE4850-72D0-47E4-8FCB-06B45BADD72D}" destId="{A2D91E18-8CDB-4A3E-9B92-4578B6A0BE56}" srcOrd="0" destOrd="0" presId="urn:microsoft.com/office/officeart/2009/3/layout/StepUpProcess"/>
    <dgm:cxn modelId="{14E54224-31A3-4D53-ABAB-22D844EF9EF5}" srcId="{5AF9A7A9-7CDC-4865-81B1-10B8BDFFE297}" destId="{8361BC6A-80A5-4B03-A98C-11CEC13F7184}" srcOrd="1" destOrd="0" parTransId="{BEA0FD6C-36A2-4754-9FB2-120249DFAA10}" sibTransId="{CC9B26F8-0A0A-4EC0-9020-12DB807DC255}"/>
    <dgm:cxn modelId="{43FE20E3-E44C-4EC2-B845-43B9C72CDB4C}" type="presOf" srcId="{A34DFD61-CCC6-491A-8D0F-812A3D5B0E7C}" destId="{5747F8F4-5D33-4360-8DAC-A144FB95C29F}" srcOrd="0" destOrd="0" presId="urn:microsoft.com/office/officeart/2009/3/layout/StepUpProcess"/>
    <dgm:cxn modelId="{11FD80EC-D230-4384-9D1B-80001BA42AAE}" type="presOf" srcId="{8361BC6A-80A5-4B03-A98C-11CEC13F7184}" destId="{9EEC6411-8FB5-4CDE-ABC3-9E92DEECFEC7}" srcOrd="0" destOrd="0" presId="urn:microsoft.com/office/officeart/2009/3/layout/StepUpProcess"/>
    <dgm:cxn modelId="{39A8B37D-E6A9-40D5-B83F-2FEEB03CF3BD}" type="presOf" srcId="{5AF9A7A9-7CDC-4865-81B1-10B8BDFFE297}" destId="{D6105EC7-4131-4A46-BA60-79918EC86CF0}" srcOrd="0" destOrd="0" presId="urn:microsoft.com/office/officeart/2009/3/layout/StepUpProcess"/>
    <dgm:cxn modelId="{B9DD511F-A1CC-49E7-B6DA-48A0D6CF842C}" type="presOf" srcId="{7B32B2C8-23AF-4569-BBBF-40D70332B7F7}" destId="{8A472246-9692-4767-95ED-8DBB32E22E39}" srcOrd="0" destOrd="0" presId="urn:microsoft.com/office/officeart/2009/3/layout/StepUpProcess"/>
    <dgm:cxn modelId="{D6B0A236-06A2-4A20-8DF5-94F7EF8DA8BC}" srcId="{5AF9A7A9-7CDC-4865-81B1-10B8BDFFE297}" destId="{A34DFD61-CCC6-491A-8D0F-812A3D5B0E7C}" srcOrd="0" destOrd="0" parTransId="{8E634ED9-E9B5-450B-971F-95BF278E64B9}" sibTransId="{DB5E36B2-B74B-4D1A-9285-2D94B8FB1D91}"/>
    <dgm:cxn modelId="{BBDBE043-E5D0-487C-ABF3-0010FFF5E6DD}" type="presParOf" srcId="{D6105EC7-4131-4A46-BA60-79918EC86CF0}" destId="{1C1A3555-56DC-4026-BEF6-B04EA78168ED}" srcOrd="0" destOrd="0" presId="urn:microsoft.com/office/officeart/2009/3/layout/StepUpProcess"/>
    <dgm:cxn modelId="{B4A2856C-8D3B-4F9E-A67E-A53191663A5A}" type="presParOf" srcId="{1C1A3555-56DC-4026-BEF6-B04EA78168ED}" destId="{C9697A6C-5541-4C9E-9E12-9979188BB197}" srcOrd="0" destOrd="0" presId="urn:microsoft.com/office/officeart/2009/3/layout/StepUpProcess"/>
    <dgm:cxn modelId="{15336839-2778-4A40-89CF-39BFE4C38A4F}" type="presParOf" srcId="{1C1A3555-56DC-4026-BEF6-B04EA78168ED}" destId="{5747F8F4-5D33-4360-8DAC-A144FB95C29F}" srcOrd="1" destOrd="0" presId="urn:microsoft.com/office/officeart/2009/3/layout/StepUpProcess"/>
    <dgm:cxn modelId="{3F96C0FB-6334-4344-A4CE-C0AD4E3E4D3E}" type="presParOf" srcId="{1C1A3555-56DC-4026-BEF6-B04EA78168ED}" destId="{8BF829CB-20F1-4C3E-A26D-6BBEE2E59124}" srcOrd="2" destOrd="0" presId="urn:microsoft.com/office/officeart/2009/3/layout/StepUpProcess"/>
    <dgm:cxn modelId="{6DE109A4-21F6-4CA8-812E-8F61F279BD36}" type="presParOf" srcId="{D6105EC7-4131-4A46-BA60-79918EC86CF0}" destId="{C0CC64C7-B7B7-4EA6-849C-751E84F2C689}" srcOrd="1" destOrd="0" presId="urn:microsoft.com/office/officeart/2009/3/layout/StepUpProcess"/>
    <dgm:cxn modelId="{6C9327F5-B0F4-4A38-9396-B53CDDFA6942}" type="presParOf" srcId="{C0CC64C7-B7B7-4EA6-849C-751E84F2C689}" destId="{B03BDA7F-C89C-4086-B2C6-02BD67BBD1B8}" srcOrd="0" destOrd="0" presId="urn:microsoft.com/office/officeart/2009/3/layout/StepUpProcess"/>
    <dgm:cxn modelId="{B44936B6-590B-4B82-9422-6CFF48EF59F1}" type="presParOf" srcId="{D6105EC7-4131-4A46-BA60-79918EC86CF0}" destId="{68A63DDF-B207-4671-B237-73825FC0BE1A}" srcOrd="2" destOrd="0" presId="urn:microsoft.com/office/officeart/2009/3/layout/StepUpProcess"/>
    <dgm:cxn modelId="{4FC1F601-2B27-4E79-B282-E53AB9A2112A}" type="presParOf" srcId="{68A63DDF-B207-4671-B237-73825FC0BE1A}" destId="{43F30AAF-0EE0-481E-BF0E-4DA231C056E5}" srcOrd="0" destOrd="0" presId="urn:microsoft.com/office/officeart/2009/3/layout/StepUpProcess"/>
    <dgm:cxn modelId="{FA497EAB-29B5-4068-9502-E2913300CDF7}" type="presParOf" srcId="{68A63DDF-B207-4671-B237-73825FC0BE1A}" destId="{9EEC6411-8FB5-4CDE-ABC3-9E92DEECFEC7}" srcOrd="1" destOrd="0" presId="urn:microsoft.com/office/officeart/2009/3/layout/StepUpProcess"/>
    <dgm:cxn modelId="{81294159-F9D4-4749-95FE-1C62AC4739AF}" type="presParOf" srcId="{68A63DDF-B207-4671-B237-73825FC0BE1A}" destId="{27A3BEA3-21B5-43F0-BDDC-CC5C9290D876}" srcOrd="2" destOrd="0" presId="urn:microsoft.com/office/officeart/2009/3/layout/StepUpProcess"/>
    <dgm:cxn modelId="{FD08D576-9902-4354-9887-73CB9BF8BD22}" type="presParOf" srcId="{D6105EC7-4131-4A46-BA60-79918EC86CF0}" destId="{EB8ED4EF-4A1F-4040-9F39-F49EF759F699}" srcOrd="3" destOrd="0" presId="urn:microsoft.com/office/officeart/2009/3/layout/StepUpProcess"/>
    <dgm:cxn modelId="{F6E1EDED-6170-45FE-B456-FB35525E44D3}" type="presParOf" srcId="{EB8ED4EF-4A1F-4040-9F39-F49EF759F699}" destId="{EF6D4F8B-89DF-4EA7-A25B-94CFB1311BED}" srcOrd="0" destOrd="0" presId="urn:microsoft.com/office/officeart/2009/3/layout/StepUpProcess"/>
    <dgm:cxn modelId="{74D08AA0-0D6E-4836-9986-05ED2E5CBA32}" type="presParOf" srcId="{D6105EC7-4131-4A46-BA60-79918EC86CF0}" destId="{A41D318B-32C5-4A3F-90BA-81F8BD540004}" srcOrd="4" destOrd="0" presId="urn:microsoft.com/office/officeart/2009/3/layout/StepUpProcess"/>
    <dgm:cxn modelId="{79184762-F83D-477E-9261-16CA2ABEFEEE}" type="presParOf" srcId="{A41D318B-32C5-4A3F-90BA-81F8BD540004}" destId="{C8DD6AAE-A580-4FC8-B81A-B051D2834AEF}" srcOrd="0" destOrd="0" presId="urn:microsoft.com/office/officeart/2009/3/layout/StepUpProcess"/>
    <dgm:cxn modelId="{2D92F209-DF06-4186-9FEA-2777DB5DD311}" type="presParOf" srcId="{A41D318B-32C5-4A3F-90BA-81F8BD540004}" destId="{A2D91E18-8CDB-4A3E-9B92-4578B6A0BE56}" srcOrd="1" destOrd="0" presId="urn:microsoft.com/office/officeart/2009/3/layout/StepUpProcess"/>
    <dgm:cxn modelId="{AF02EFF5-2DC6-4996-B210-0B79C3945F12}" type="presParOf" srcId="{A41D318B-32C5-4A3F-90BA-81F8BD540004}" destId="{5C0DEC4E-9DD9-4D42-9E22-0593B2FA8B4B}" srcOrd="2" destOrd="0" presId="urn:microsoft.com/office/officeart/2009/3/layout/StepUpProcess"/>
    <dgm:cxn modelId="{427D18C7-858D-4899-958F-1AF18C2A101F}" type="presParOf" srcId="{D6105EC7-4131-4A46-BA60-79918EC86CF0}" destId="{B654DB5A-D568-44FF-9361-CB0A0CDEFB43}" srcOrd="5" destOrd="0" presId="urn:microsoft.com/office/officeart/2009/3/layout/StepUpProcess"/>
    <dgm:cxn modelId="{624F54A1-54E0-4157-B0BB-0BD80A618AB0}" type="presParOf" srcId="{B654DB5A-D568-44FF-9361-CB0A0CDEFB43}" destId="{25933E90-F5FE-47E2-A3A1-58B5A0595865}" srcOrd="0" destOrd="0" presId="urn:microsoft.com/office/officeart/2009/3/layout/StepUpProcess"/>
    <dgm:cxn modelId="{C9105EF7-03CA-47F1-937C-30F98E704412}" type="presParOf" srcId="{D6105EC7-4131-4A46-BA60-79918EC86CF0}" destId="{20E6D40C-2AD6-4560-AED1-1C08AECB8C22}" srcOrd="6" destOrd="0" presId="urn:microsoft.com/office/officeart/2009/3/layout/StepUpProcess"/>
    <dgm:cxn modelId="{65B3EACC-6BC9-44D3-9A89-5E9210BA1ADD}" type="presParOf" srcId="{20E6D40C-2AD6-4560-AED1-1C08AECB8C22}" destId="{709FA4CA-A602-4F39-9A5F-440927ECEAA6}" srcOrd="0" destOrd="0" presId="urn:microsoft.com/office/officeart/2009/3/layout/StepUpProcess"/>
    <dgm:cxn modelId="{EC7C05DA-8F72-4E63-BC98-9BE8FB993919}" type="presParOf" srcId="{20E6D40C-2AD6-4560-AED1-1C08AECB8C22}" destId="{8A472246-9692-4767-95ED-8DBB32E22E3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AB360-B6CC-4EB1-A72B-6E91343F19FA}">
      <dsp:nvSpPr>
        <dsp:cNvPr id="0" name=""/>
        <dsp:cNvSpPr/>
      </dsp:nvSpPr>
      <dsp:spPr>
        <a:xfrm>
          <a:off x="1559745" y="-275810"/>
          <a:ext cx="4060081" cy="4060081"/>
        </a:xfrm>
        <a:prstGeom prst="circularArrow">
          <a:avLst>
            <a:gd name="adj1" fmla="val 5274"/>
            <a:gd name="adj2" fmla="val 312630"/>
            <a:gd name="adj3" fmla="val 13105438"/>
            <a:gd name="adj4" fmla="val 17820788"/>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C97644-D152-49A1-92F5-8B03B106B263}">
      <dsp:nvSpPr>
        <dsp:cNvPr id="0" name=""/>
        <dsp:cNvSpPr/>
      </dsp:nvSpPr>
      <dsp:spPr>
        <a:xfrm>
          <a:off x="2365866" y="41118"/>
          <a:ext cx="2447839" cy="75441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Century Gothic" panose="020B0502020202020204" pitchFamily="34" charset="0"/>
            </a:rPr>
            <a:t>способствует формированию представлений о человеческой деятельности во взаимодействии с окружающей средой</a:t>
          </a:r>
          <a:endParaRPr lang="ru-RU" sz="1000" kern="1200" dirty="0">
            <a:latin typeface="Century Gothic" panose="020B0502020202020204" pitchFamily="34" charset="0"/>
          </a:endParaRPr>
        </a:p>
      </dsp:txBody>
      <dsp:txXfrm>
        <a:off x="2402693" y="77945"/>
        <a:ext cx="2374185" cy="680759"/>
      </dsp:txXfrm>
    </dsp:sp>
    <dsp:sp modelId="{8E77A282-0D29-4294-AC63-60289F0CAFF5}">
      <dsp:nvSpPr>
        <dsp:cNvPr id="0" name=""/>
        <dsp:cNvSpPr/>
      </dsp:nvSpPr>
      <dsp:spPr>
        <a:xfrm>
          <a:off x="3956275" y="984266"/>
          <a:ext cx="3275687" cy="7675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Century Gothic" panose="020B0502020202020204" pitchFamily="34" charset="0"/>
            </a:rPr>
            <a:t>является базой для выявления и решения проблем, возникающих в процессе взаимодействия человечества с окружающей средой, включая экологические, социальные, экономические</a:t>
          </a:r>
          <a:endParaRPr lang="ru-RU" sz="1000" kern="1200" dirty="0">
            <a:latin typeface="Century Gothic" panose="020B0502020202020204" pitchFamily="34" charset="0"/>
          </a:endParaRPr>
        </a:p>
      </dsp:txBody>
      <dsp:txXfrm>
        <a:off x="3993742" y="1021733"/>
        <a:ext cx="3200753" cy="692572"/>
      </dsp:txXfrm>
    </dsp:sp>
    <dsp:sp modelId="{89FF7306-F2A9-4F17-97A8-4B1464EAB740}">
      <dsp:nvSpPr>
        <dsp:cNvPr id="0" name=""/>
        <dsp:cNvSpPr/>
      </dsp:nvSpPr>
      <dsp:spPr>
        <a:xfrm>
          <a:off x="4119896" y="2111208"/>
          <a:ext cx="3239968" cy="93143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Century Gothic" panose="020B0502020202020204" pitchFamily="34" charset="0"/>
            </a:rPr>
            <a:t>является предметом, способным успешно выполнить задачу интеграции содержания образования в области естественных и общественных наук, обеспечивая значительный вклад в повышение общекультурного уровня школьников</a:t>
          </a:r>
          <a:endParaRPr lang="ru-RU" sz="1000" kern="1200" dirty="0">
            <a:latin typeface="Century Gothic" panose="020B0502020202020204" pitchFamily="34" charset="0"/>
          </a:endParaRPr>
        </a:p>
      </dsp:txBody>
      <dsp:txXfrm>
        <a:off x="4165365" y="2156677"/>
        <a:ext cx="3149030" cy="840492"/>
      </dsp:txXfrm>
    </dsp:sp>
    <dsp:sp modelId="{829E7970-FD45-4F7E-9428-CB642670281B}">
      <dsp:nvSpPr>
        <dsp:cNvPr id="0" name=""/>
        <dsp:cNvSpPr/>
      </dsp:nvSpPr>
      <dsp:spPr>
        <a:xfrm>
          <a:off x="1864069" y="3297629"/>
          <a:ext cx="3452014" cy="62074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Century Gothic" panose="020B0502020202020204" pitchFamily="34" charset="0"/>
            </a:rPr>
            <a:t>является базовым учебным предметом для</a:t>
          </a:r>
        </a:p>
        <a:p>
          <a:pPr lvl="0" algn="ctr" defTabSz="444500">
            <a:lnSpc>
              <a:spcPct val="90000"/>
            </a:lnSpc>
            <a:spcBef>
              <a:spcPct val="0"/>
            </a:spcBef>
            <a:spcAft>
              <a:spcPct val="35000"/>
            </a:spcAft>
          </a:pPr>
          <a:r>
            <a:rPr lang="ru-RU" sz="1000" kern="1200" dirty="0" smtClean="0">
              <a:latin typeface="Century Gothic" panose="020B0502020202020204" pitchFamily="34" charset="0"/>
            </a:rPr>
            <a:t>формирования у школьников традиционных</a:t>
          </a:r>
        </a:p>
        <a:p>
          <a:pPr lvl="0" algn="ctr" defTabSz="444500">
            <a:lnSpc>
              <a:spcPct val="90000"/>
            </a:lnSpc>
            <a:spcBef>
              <a:spcPct val="0"/>
            </a:spcBef>
            <a:spcAft>
              <a:spcPct val="35000"/>
            </a:spcAft>
          </a:pPr>
          <a:r>
            <a:rPr lang="ru-RU" sz="1000" kern="1200" dirty="0" smtClean="0">
              <a:latin typeface="Century Gothic" panose="020B0502020202020204" pitchFamily="34" charset="0"/>
            </a:rPr>
            <a:t>российских духовных ценностей и самосознания</a:t>
          </a:r>
          <a:endParaRPr lang="ru-RU" sz="1000" kern="1200" dirty="0">
            <a:latin typeface="Century Gothic" panose="020B0502020202020204" pitchFamily="34" charset="0"/>
          </a:endParaRPr>
        </a:p>
      </dsp:txBody>
      <dsp:txXfrm>
        <a:off x="1894371" y="3327931"/>
        <a:ext cx="3391410" cy="560140"/>
      </dsp:txXfrm>
    </dsp:sp>
    <dsp:sp modelId="{81626D91-F26B-4D4B-82C0-58059BBF26DB}">
      <dsp:nvSpPr>
        <dsp:cNvPr id="0" name=""/>
        <dsp:cNvSpPr/>
      </dsp:nvSpPr>
      <dsp:spPr>
        <a:xfrm>
          <a:off x="1100111" y="2286114"/>
          <a:ext cx="1595339" cy="7675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Century Gothic" panose="020B0502020202020204" pitchFamily="34" charset="0"/>
            </a:rPr>
            <a:t>способствует формированию российской идентичности</a:t>
          </a:r>
          <a:endParaRPr lang="ru-RU" sz="1000" kern="1200" dirty="0">
            <a:latin typeface="Century Gothic" panose="020B0502020202020204" pitchFamily="34" charset="0"/>
          </a:endParaRPr>
        </a:p>
      </dsp:txBody>
      <dsp:txXfrm>
        <a:off x="1137578" y="2323581"/>
        <a:ext cx="1520405" cy="692572"/>
      </dsp:txXfrm>
    </dsp:sp>
    <dsp:sp modelId="{9B828535-9711-4822-BB13-BACF9769B5AC}">
      <dsp:nvSpPr>
        <dsp:cNvPr id="0" name=""/>
        <dsp:cNvSpPr/>
      </dsp:nvSpPr>
      <dsp:spPr>
        <a:xfrm>
          <a:off x="534447" y="928251"/>
          <a:ext cx="2447839" cy="91936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Century Gothic" panose="020B0502020202020204" pitchFamily="34" charset="0"/>
            </a:rPr>
            <a:t>является учебным предметом мировоззренческого характера, формирующим у школьников комплексное, системное представление о своей стране и о Земле в целом</a:t>
          </a:r>
          <a:endParaRPr lang="ru-RU" sz="1000" kern="1200" dirty="0">
            <a:latin typeface="Century Gothic" panose="020B0502020202020204" pitchFamily="34" charset="0"/>
          </a:endParaRPr>
        </a:p>
      </dsp:txBody>
      <dsp:txXfrm>
        <a:off x="579327" y="973131"/>
        <a:ext cx="2358079" cy="829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97A6C-5541-4C9E-9E12-9979188BB197}">
      <dsp:nvSpPr>
        <dsp:cNvPr id="0" name=""/>
        <dsp:cNvSpPr/>
      </dsp:nvSpPr>
      <dsp:spPr>
        <a:xfrm rot="5400000">
          <a:off x="273905" y="2084310"/>
          <a:ext cx="808512" cy="1345347"/>
        </a:xfrm>
        <a:prstGeom prst="corner">
          <a:avLst>
            <a:gd name="adj1" fmla="val 16120"/>
            <a:gd name="adj2" fmla="val 1611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7F8F4-5D33-4360-8DAC-A144FB95C29F}">
      <dsp:nvSpPr>
        <dsp:cNvPr id="0" name=""/>
        <dsp:cNvSpPr/>
      </dsp:nvSpPr>
      <dsp:spPr>
        <a:xfrm>
          <a:off x="138944" y="2486279"/>
          <a:ext cx="1214587" cy="106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kern="1200" dirty="0" smtClean="0">
              <a:latin typeface="Century Gothic" panose="020B0502020202020204" pitchFamily="34" charset="0"/>
            </a:rPr>
            <a:t>1.  Изучить требования ФГОС НОО/ООО к результатам освоения ООП, структуре, содержанию, тематическому планированию РП</a:t>
          </a:r>
          <a:endParaRPr lang="ru-RU" sz="1200" kern="1200" dirty="0">
            <a:latin typeface="Century Gothic" panose="020B0502020202020204" pitchFamily="34" charset="0"/>
          </a:endParaRPr>
        </a:p>
      </dsp:txBody>
      <dsp:txXfrm>
        <a:off x="138944" y="2486279"/>
        <a:ext cx="1214587" cy="1064656"/>
      </dsp:txXfrm>
    </dsp:sp>
    <dsp:sp modelId="{8BF829CB-20F1-4C3E-A26D-6BBEE2E59124}">
      <dsp:nvSpPr>
        <dsp:cNvPr id="0" name=""/>
        <dsp:cNvSpPr/>
      </dsp:nvSpPr>
      <dsp:spPr>
        <a:xfrm>
          <a:off x="1124364" y="1985264"/>
          <a:ext cx="229167" cy="229167"/>
        </a:xfrm>
        <a:prstGeom prst="triangle">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30AAF-0EE0-481E-BF0E-4DA231C056E5}">
      <dsp:nvSpPr>
        <dsp:cNvPr id="0" name=""/>
        <dsp:cNvSpPr/>
      </dsp:nvSpPr>
      <dsp:spPr>
        <a:xfrm rot="5400000">
          <a:off x="1760797" y="1716377"/>
          <a:ext cx="808512" cy="1345347"/>
        </a:xfrm>
        <a:prstGeom prst="corner">
          <a:avLst>
            <a:gd name="adj1" fmla="val 16120"/>
            <a:gd name="adj2" fmla="val 1611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C6411-8FB5-4CDE-ABC3-9E92DEECFEC7}">
      <dsp:nvSpPr>
        <dsp:cNvPr id="0" name=""/>
        <dsp:cNvSpPr/>
      </dsp:nvSpPr>
      <dsp:spPr>
        <a:xfrm>
          <a:off x="1625836" y="2118346"/>
          <a:ext cx="1214587" cy="106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kern="1200" dirty="0" smtClean="0">
              <a:latin typeface="Century Gothic" panose="020B0502020202020204" pitchFamily="34" charset="0"/>
            </a:rPr>
            <a:t>2. Проанализировать особенности ПРП по предмету: структуру, содержание, требования к результатам освоения программы, тематическое планирование</a:t>
          </a:r>
          <a:endParaRPr lang="ru-RU" sz="1200" kern="1200" dirty="0">
            <a:latin typeface="Century Gothic" panose="020B0502020202020204" pitchFamily="34" charset="0"/>
          </a:endParaRPr>
        </a:p>
      </dsp:txBody>
      <dsp:txXfrm>
        <a:off x="1625836" y="2118346"/>
        <a:ext cx="1214587" cy="1064656"/>
      </dsp:txXfrm>
    </dsp:sp>
    <dsp:sp modelId="{27A3BEA3-21B5-43F0-BDDC-CC5C9290D876}">
      <dsp:nvSpPr>
        <dsp:cNvPr id="0" name=""/>
        <dsp:cNvSpPr/>
      </dsp:nvSpPr>
      <dsp:spPr>
        <a:xfrm>
          <a:off x="2611256" y="1617331"/>
          <a:ext cx="229167" cy="229167"/>
        </a:xfrm>
        <a:prstGeom prst="triangle">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D6AAE-A580-4FC8-B81A-B051D2834AEF}">
      <dsp:nvSpPr>
        <dsp:cNvPr id="0" name=""/>
        <dsp:cNvSpPr/>
      </dsp:nvSpPr>
      <dsp:spPr>
        <a:xfrm rot="5400000">
          <a:off x="3247689" y="1348444"/>
          <a:ext cx="808512" cy="1345347"/>
        </a:xfrm>
        <a:prstGeom prst="corner">
          <a:avLst>
            <a:gd name="adj1" fmla="val 16120"/>
            <a:gd name="adj2" fmla="val 1611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91E18-8CDB-4A3E-9B92-4578B6A0BE56}">
      <dsp:nvSpPr>
        <dsp:cNvPr id="0" name=""/>
        <dsp:cNvSpPr/>
      </dsp:nvSpPr>
      <dsp:spPr>
        <a:xfrm>
          <a:off x="3112728" y="1750413"/>
          <a:ext cx="1214587" cy="106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kern="1200" dirty="0" smtClean="0">
              <a:latin typeface="Century Gothic" panose="020B0502020202020204" pitchFamily="34" charset="0"/>
            </a:rPr>
            <a:t>3. Проанализировать содержание и методический аппарат УМК, используемый в ОО в контексте требований ПРП по предмету.</a:t>
          </a:r>
          <a:endParaRPr lang="ru-RU" sz="1200" kern="1200" dirty="0">
            <a:latin typeface="Century Gothic" panose="020B0502020202020204" pitchFamily="34" charset="0"/>
          </a:endParaRPr>
        </a:p>
      </dsp:txBody>
      <dsp:txXfrm>
        <a:off x="3112728" y="1750413"/>
        <a:ext cx="1214587" cy="1064656"/>
      </dsp:txXfrm>
    </dsp:sp>
    <dsp:sp modelId="{5C0DEC4E-9DD9-4D42-9E22-0593B2FA8B4B}">
      <dsp:nvSpPr>
        <dsp:cNvPr id="0" name=""/>
        <dsp:cNvSpPr/>
      </dsp:nvSpPr>
      <dsp:spPr>
        <a:xfrm>
          <a:off x="4098148" y="1249398"/>
          <a:ext cx="229167" cy="229167"/>
        </a:xfrm>
        <a:prstGeom prst="triangle">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FA4CA-A602-4F39-9A5F-440927ECEAA6}">
      <dsp:nvSpPr>
        <dsp:cNvPr id="0" name=""/>
        <dsp:cNvSpPr/>
      </dsp:nvSpPr>
      <dsp:spPr>
        <a:xfrm rot="5400000">
          <a:off x="4734581" y="980511"/>
          <a:ext cx="808512" cy="1345347"/>
        </a:xfrm>
        <a:prstGeom prst="corner">
          <a:avLst>
            <a:gd name="adj1" fmla="val 16120"/>
            <a:gd name="adj2" fmla="val 1611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72246-9692-4767-95ED-8DBB32E22E39}">
      <dsp:nvSpPr>
        <dsp:cNvPr id="0" name=""/>
        <dsp:cNvSpPr/>
      </dsp:nvSpPr>
      <dsp:spPr>
        <a:xfrm>
          <a:off x="4599620" y="1382481"/>
          <a:ext cx="1214587" cy="106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kern="1200" dirty="0" smtClean="0">
              <a:latin typeface="Century Gothic" panose="020B0502020202020204" pitchFamily="34" charset="0"/>
            </a:rPr>
            <a:t>4. Выявить отсутствующие элементы содержания  (дефициты) согласно ПРП: отсутствующие темы, перенос тем … </a:t>
          </a:r>
          <a:endParaRPr lang="ru-RU" sz="1200" kern="1200" dirty="0">
            <a:latin typeface="Century Gothic" panose="020B0502020202020204" pitchFamily="34" charset="0"/>
          </a:endParaRPr>
        </a:p>
      </dsp:txBody>
      <dsp:txXfrm>
        <a:off x="4599620" y="1382481"/>
        <a:ext cx="1214587" cy="1064656"/>
      </dsp:txXfrm>
    </dsp:sp>
    <dsp:sp modelId="{7680CACC-8F26-4896-9EAF-FBED68492A33}">
      <dsp:nvSpPr>
        <dsp:cNvPr id="0" name=""/>
        <dsp:cNvSpPr/>
      </dsp:nvSpPr>
      <dsp:spPr>
        <a:xfrm>
          <a:off x="5585040" y="881466"/>
          <a:ext cx="229167" cy="229167"/>
        </a:xfrm>
        <a:prstGeom prst="triangle">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373EA-AAB0-4FB8-BB31-9D77FC657B6F}">
      <dsp:nvSpPr>
        <dsp:cNvPr id="0" name=""/>
        <dsp:cNvSpPr/>
      </dsp:nvSpPr>
      <dsp:spPr>
        <a:xfrm rot="5400000">
          <a:off x="6221473" y="612579"/>
          <a:ext cx="808512" cy="1345347"/>
        </a:xfrm>
        <a:prstGeom prst="corner">
          <a:avLst>
            <a:gd name="adj1" fmla="val 16120"/>
            <a:gd name="adj2" fmla="val 1611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D30CF-E21B-4649-849C-7AB025D2668A}">
      <dsp:nvSpPr>
        <dsp:cNvPr id="0" name=""/>
        <dsp:cNvSpPr/>
      </dsp:nvSpPr>
      <dsp:spPr>
        <a:xfrm>
          <a:off x="6086512" y="1014548"/>
          <a:ext cx="1214587" cy="106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kern="1200" dirty="0" smtClean="0">
              <a:latin typeface="Century Gothic" panose="020B0502020202020204" pitchFamily="34" charset="0"/>
            </a:rPr>
            <a:t>5. Подготовить методические рекомендации по разработке РП </a:t>
          </a:r>
          <a:endParaRPr lang="ru-RU" sz="1200" kern="1200" dirty="0">
            <a:latin typeface="Century Gothic" panose="020B0502020202020204" pitchFamily="34" charset="0"/>
          </a:endParaRPr>
        </a:p>
      </dsp:txBody>
      <dsp:txXfrm>
        <a:off x="6086512" y="1014548"/>
        <a:ext cx="1214587" cy="1064656"/>
      </dsp:txXfrm>
    </dsp:sp>
    <dsp:sp modelId="{7B3DE920-427A-4534-B5FD-2BAA526351B0}">
      <dsp:nvSpPr>
        <dsp:cNvPr id="0" name=""/>
        <dsp:cNvSpPr/>
      </dsp:nvSpPr>
      <dsp:spPr>
        <a:xfrm>
          <a:off x="7071932" y="513533"/>
          <a:ext cx="229167" cy="229167"/>
        </a:xfrm>
        <a:prstGeom prst="triangle">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C170E-6836-4E8E-86FD-073346F84631}">
      <dsp:nvSpPr>
        <dsp:cNvPr id="0" name=""/>
        <dsp:cNvSpPr/>
      </dsp:nvSpPr>
      <dsp:spPr>
        <a:xfrm rot="5400000">
          <a:off x="7708365" y="244646"/>
          <a:ext cx="808512" cy="1345347"/>
        </a:xfrm>
        <a:prstGeom prst="corner">
          <a:avLst>
            <a:gd name="adj1" fmla="val 16120"/>
            <a:gd name="adj2" fmla="val 1611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42D40-E69B-41F0-9E0F-589AB3E4FC5D}">
      <dsp:nvSpPr>
        <dsp:cNvPr id="0" name=""/>
        <dsp:cNvSpPr/>
      </dsp:nvSpPr>
      <dsp:spPr>
        <a:xfrm>
          <a:off x="7573404" y="646615"/>
          <a:ext cx="1214587" cy="106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kern="1200" dirty="0" smtClean="0">
              <a:latin typeface="Century Gothic" panose="020B0502020202020204" pitchFamily="34" charset="0"/>
            </a:rPr>
            <a:t>6. Составить РП по предмету, используя «Конструктор рабочих программ» </a:t>
          </a:r>
          <a:endParaRPr lang="ru-RU" sz="1200" kern="1200" dirty="0">
            <a:latin typeface="Century Gothic" panose="020B0502020202020204" pitchFamily="34" charset="0"/>
          </a:endParaRPr>
        </a:p>
      </dsp:txBody>
      <dsp:txXfrm>
        <a:off x="7573404" y="646615"/>
        <a:ext cx="1214587" cy="1064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97A6C-5541-4C9E-9E12-9979188BB197}">
      <dsp:nvSpPr>
        <dsp:cNvPr id="0" name=""/>
        <dsp:cNvSpPr/>
      </dsp:nvSpPr>
      <dsp:spPr>
        <a:xfrm rot="5400000">
          <a:off x="403257" y="1539371"/>
          <a:ext cx="1211726" cy="2016285"/>
        </a:xfrm>
        <a:prstGeom prst="corner">
          <a:avLst>
            <a:gd name="adj1" fmla="val 16120"/>
            <a:gd name="adj2" fmla="val 1611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7F8F4-5D33-4360-8DAC-A144FB95C29F}">
      <dsp:nvSpPr>
        <dsp:cNvPr id="0" name=""/>
        <dsp:cNvSpPr/>
      </dsp:nvSpPr>
      <dsp:spPr>
        <a:xfrm>
          <a:off x="200990" y="2141806"/>
          <a:ext cx="1820313" cy="159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002060"/>
              </a:solidFill>
              <a:latin typeface="Century Gothic" panose="020B0502020202020204" pitchFamily="34" charset="0"/>
            </a:rPr>
            <a:t>1. Указать формы учёта рабочей программы воспитания в пояснительной записке к рабочей программе</a:t>
          </a:r>
          <a:endParaRPr lang="ru-RU" sz="1400" kern="1200" dirty="0">
            <a:latin typeface="Century Gothic" panose="020B0502020202020204" pitchFamily="34" charset="0"/>
          </a:endParaRPr>
        </a:p>
      </dsp:txBody>
      <dsp:txXfrm>
        <a:off x="200990" y="2141806"/>
        <a:ext cx="1820313" cy="1595611"/>
      </dsp:txXfrm>
    </dsp:sp>
    <dsp:sp modelId="{8BF829CB-20F1-4C3E-A26D-6BBEE2E59124}">
      <dsp:nvSpPr>
        <dsp:cNvPr id="0" name=""/>
        <dsp:cNvSpPr/>
      </dsp:nvSpPr>
      <dsp:spPr>
        <a:xfrm>
          <a:off x="1677848" y="1390930"/>
          <a:ext cx="343455" cy="343455"/>
        </a:xfrm>
        <a:prstGeom prst="triangle">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30AAF-0EE0-481E-BF0E-4DA231C056E5}">
      <dsp:nvSpPr>
        <dsp:cNvPr id="0" name=""/>
        <dsp:cNvSpPr/>
      </dsp:nvSpPr>
      <dsp:spPr>
        <a:xfrm rot="5400000">
          <a:off x="2631676" y="987947"/>
          <a:ext cx="1211726" cy="2016285"/>
        </a:xfrm>
        <a:prstGeom prst="corner">
          <a:avLst>
            <a:gd name="adj1" fmla="val 16120"/>
            <a:gd name="adj2" fmla="val 1611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C6411-8FB5-4CDE-ABC3-9E92DEECFEC7}">
      <dsp:nvSpPr>
        <dsp:cNvPr id="0" name=""/>
        <dsp:cNvSpPr/>
      </dsp:nvSpPr>
      <dsp:spPr>
        <a:xfrm>
          <a:off x="2429409" y="1590382"/>
          <a:ext cx="1820313" cy="159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002060"/>
              </a:solidFill>
              <a:latin typeface="Century Gothic" panose="020B0502020202020204" pitchFamily="34" charset="0"/>
            </a:rPr>
            <a:t>2. Оформить приложение к рабочей программе «Формы учёта программы воспитания»</a:t>
          </a:r>
          <a:endParaRPr lang="ru-RU" sz="1400" kern="1200" dirty="0">
            <a:latin typeface="Century Gothic" panose="020B0502020202020204" pitchFamily="34" charset="0"/>
          </a:endParaRPr>
        </a:p>
      </dsp:txBody>
      <dsp:txXfrm>
        <a:off x="2429409" y="1590382"/>
        <a:ext cx="1820313" cy="1595611"/>
      </dsp:txXfrm>
    </dsp:sp>
    <dsp:sp modelId="{27A3BEA3-21B5-43F0-BDDC-CC5C9290D876}">
      <dsp:nvSpPr>
        <dsp:cNvPr id="0" name=""/>
        <dsp:cNvSpPr/>
      </dsp:nvSpPr>
      <dsp:spPr>
        <a:xfrm>
          <a:off x="3906267" y="839506"/>
          <a:ext cx="343455" cy="343455"/>
        </a:xfrm>
        <a:prstGeom prst="triangle">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D6AAE-A580-4FC8-B81A-B051D2834AEF}">
      <dsp:nvSpPr>
        <dsp:cNvPr id="0" name=""/>
        <dsp:cNvSpPr/>
      </dsp:nvSpPr>
      <dsp:spPr>
        <a:xfrm rot="5400000">
          <a:off x="4860096" y="436522"/>
          <a:ext cx="1211726" cy="2016285"/>
        </a:xfrm>
        <a:prstGeom prst="corner">
          <a:avLst>
            <a:gd name="adj1" fmla="val 16120"/>
            <a:gd name="adj2" fmla="val 1611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91E18-8CDB-4A3E-9B92-4578B6A0BE56}">
      <dsp:nvSpPr>
        <dsp:cNvPr id="0" name=""/>
        <dsp:cNvSpPr/>
      </dsp:nvSpPr>
      <dsp:spPr>
        <a:xfrm>
          <a:off x="4657829" y="1038957"/>
          <a:ext cx="1820313" cy="159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002060"/>
              </a:solidFill>
              <a:latin typeface="Century Gothic" panose="020B0502020202020204" pitchFamily="34" charset="0"/>
            </a:rPr>
            <a:t>3. Указать информацию об учёте рабочей программы воспитания в разделе «Содержание учебного предмета, курса, модуля» в описании разделов, тем или отдельным блоком</a:t>
          </a:r>
          <a:endParaRPr lang="ru-RU" sz="1400" kern="1200" dirty="0">
            <a:latin typeface="Century Gothic" panose="020B0502020202020204" pitchFamily="34" charset="0"/>
          </a:endParaRPr>
        </a:p>
      </dsp:txBody>
      <dsp:txXfrm>
        <a:off x="4657829" y="1038957"/>
        <a:ext cx="1820313" cy="1595611"/>
      </dsp:txXfrm>
    </dsp:sp>
    <dsp:sp modelId="{5C0DEC4E-9DD9-4D42-9E22-0593B2FA8B4B}">
      <dsp:nvSpPr>
        <dsp:cNvPr id="0" name=""/>
        <dsp:cNvSpPr/>
      </dsp:nvSpPr>
      <dsp:spPr>
        <a:xfrm>
          <a:off x="6134687" y="288081"/>
          <a:ext cx="343455" cy="343455"/>
        </a:xfrm>
        <a:prstGeom prst="triangle">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FA4CA-A602-4F39-9A5F-440927ECEAA6}">
      <dsp:nvSpPr>
        <dsp:cNvPr id="0" name=""/>
        <dsp:cNvSpPr/>
      </dsp:nvSpPr>
      <dsp:spPr>
        <a:xfrm rot="5400000">
          <a:off x="7088515" y="-114901"/>
          <a:ext cx="1211726" cy="2016285"/>
        </a:xfrm>
        <a:prstGeom prst="corner">
          <a:avLst>
            <a:gd name="adj1" fmla="val 16120"/>
            <a:gd name="adj2" fmla="val 1611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72246-9692-4767-95ED-8DBB32E22E39}">
      <dsp:nvSpPr>
        <dsp:cNvPr id="0" name=""/>
        <dsp:cNvSpPr/>
      </dsp:nvSpPr>
      <dsp:spPr>
        <a:xfrm>
          <a:off x="6886248" y="487533"/>
          <a:ext cx="1820313" cy="159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002060"/>
              </a:solidFill>
              <a:latin typeface="Century Gothic" panose="020B0502020202020204" pitchFamily="34" charset="0"/>
            </a:rPr>
            <a:t>4. Отразить воспитательный компонент содержания программы в отдельной колонке таблицы тематического планирования</a:t>
          </a:r>
          <a:endParaRPr lang="ru-RU" sz="1400" kern="1200" dirty="0">
            <a:latin typeface="Century Gothic" panose="020B0502020202020204" pitchFamily="34" charset="0"/>
          </a:endParaRPr>
        </a:p>
      </dsp:txBody>
      <dsp:txXfrm>
        <a:off x="6886248" y="487533"/>
        <a:ext cx="1820313" cy="159561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dsoo.ru/Primernie_rabochie_progra.htm"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fgosreestr.ru/"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soo.ru/Primernie_rabochie_progra.htm" TargetMode="External"/><Relationship Id="rId7" Type="http://schemas.openxmlformats.org/officeDocument/2006/relationships/hyperlink" Target="https://edsoo.ru/Goryachaya_liniya.htm"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dsoo.ru/Metodicheskie_posobiya_i_v.htm" TargetMode="External"/><Relationship Id="rId5" Type="http://schemas.openxmlformats.org/officeDocument/2006/relationships/hyperlink" Target="https://edsoo.ru/Metodicheskie_videouroki.htm" TargetMode="External"/><Relationship Id="rId4" Type="http://schemas.openxmlformats.org/officeDocument/2006/relationships/hyperlink" Target="https://edsoo.ru/constructo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dsoo.ru/Primernie_rabochie_progra.htm" TargetMode="External"/><Relationship Id="rId7" Type="http://schemas.openxmlformats.org/officeDocument/2006/relationships/hyperlink" Target="https://edsoo.ru/Goryachaya_liniya.htm"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edsoo.ru/Metodicheskie_posobiya_i_v.htm" TargetMode="External"/><Relationship Id="rId5" Type="http://schemas.openxmlformats.org/officeDocument/2006/relationships/hyperlink" Target="https://edsoo.ru/Metodicheskie_videouroki.htm" TargetMode="External"/><Relationship Id="rId4" Type="http://schemas.openxmlformats.org/officeDocument/2006/relationships/hyperlink" Target="https://edsoo.ru/constructo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29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100" b="1" i="0" u="none" strike="noStrike" kern="1200" cap="none" spc="0" normalizeH="0" baseline="0" noProof="0" dirty="0" smtClean="0">
                <a:ln>
                  <a:noFill/>
                </a:ln>
                <a:solidFill>
                  <a:srgbClr val="585858"/>
                </a:solidFill>
                <a:effectLst/>
                <a:uLnTx/>
                <a:uFillTx/>
                <a:latin typeface="Times New Roman" panose="02020603050405020304" pitchFamily="18" charset="0"/>
                <a:ea typeface="Arial"/>
                <a:cs typeface="Times New Roman" panose="02020603050405020304" pitchFamily="18" charset="0"/>
                <a:sym typeface="Arial"/>
              </a:rPr>
              <a:t>Обновлены требования к условиям </a:t>
            </a:r>
            <a:r>
              <a:rPr kumimoji="0" lang="ru-RU" sz="1100" b="0" i="0" u="none" strike="noStrike" kern="1200" cap="none" spc="0" normalizeH="0" baseline="0" noProof="0" dirty="0" smtClean="0">
                <a:ln>
                  <a:noFill/>
                </a:ln>
                <a:solidFill>
                  <a:srgbClr val="585858"/>
                </a:solidFill>
                <a:effectLst/>
                <a:uLnTx/>
                <a:uFillTx/>
                <a:latin typeface="Times New Roman" panose="02020603050405020304" pitchFamily="18" charset="0"/>
                <a:ea typeface="Arial"/>
                <a:cs typeface="Times New Roman" panose="02020603050405020304" pitchFamily="18" charset="0"/>
                <a:sym typeface="Arial"/>
              </a:rPr>
              <a:t>реализации общеобразовательных программ (гражданское, патриотическое, духовно-нравственное, эстетическое, физическое, трудовое, экологическое воспитание); (использование учебно-лабораторного оборудования, информационно-образовательная среда, использование учебных пособий)</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100" b="1" i="0" u="none" strike="noStrike" kern="1200" cap="none" spc="0" normalizeH="0" baseline="0" noProof="0" dirty="0" smtClean="0">
                <a:ln>
                  <a:noFill/>
                </a:ln>
                <a:solidFill>
                  <a:srgbClr val="585858"/>
                </a:solidFill>
                <a:effectLst/>
                <a:uLnTx/>
                <a:uFillTx/>
                <a:latin typeface="Times New Roman" panose="02020603050405020304" pitchFamily="18" charset="0"/>
                <a:ea typeface="Arial"/>
                <a:cs typeface="Times New Roman" panose="02020603050405020304" pitchFamily="18" charset="0"/>
                <a:sym typeface="Arial"/>
              </a:rPr>
              <a:t>Детализировано требование к содержательному разделу ООП и его структурным элементам: </a:t>
            </a:r>
            <a:r>
              <a:rPr kumimoji="0" lang="ru-RU" sz="1100" b="0" i="0" u="none" strike="noStrike" kern="1200" cap="none" spc="0" normalizeH="0" baseline="0" noProof="0" dirty="0" smtClean="0">
                <a:ln>
                  <a:noFill/>
                </a:ln>
                <a:solidFill>
                  <a:srgbClr val="585858"/>
                </a:solidFill>
                <a:effectLst/>
                <a:uLnTx/>
                <a:uFillTx/>
                <a:latin typeface="Times New Roman" panose="02020603050405020304" pitchFamily="18" charset="0"/>
                <a:ea typeface="Arial"/>
                <a:cs typeface="Times New Roman" panose="02020603050405020304" pitchFamily="18" charset="0"/>
                <a:sym typeface="Arial"/>
              </a:rPr>
              <a:t>рабочим программам учебных предметов, курсов и модулей, курсов внеурочной деятельности; программе формирования УУД, рабочей программе воспитания.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100" b="1" i="0" u="none" strike="noStrike" kern="1200" cap="none" spc="0" normalizeH="0" baseline="0" noProof="0" dirty="0" smtClean="0">
                <a:ln>
                  <a:noFill/>
                </a:ln>
                <a:solidFill>
                  <a:srgbClr val="585858"/>
                </a:solidFill>
                <a:effectLst/>
                <a:uLnTx/>
                <a:uFillTx/>
                <a:latin typeface="Times New Roman" panose="02020603050405020304" pitchFamily="18" charset="0"/>
                <a:ea typeface="Arial"/>
                <a:cs typeface="Times New Roman" panose="02020603050405020304" pitchFamily="18" charset="0"/>
                <a:sym typeface="Arial"/>
              </a:rPr>
              <a:t>Изменено обязательное количество часов </a:t>
            </a:r>
            <a:r>
              <a:rPr kumimoji="0" lang="ru-RU" sz="1100" b="0" i="0" u="none" strike="noStrike" kern="1200" cap="none" spc="0" normalizeH="0" baseline="0" noProof="0" dirty="0" smtClean="0">
                <a:ln>
                  <a:noFill/>
                </a:ln>
                <a:solidFill>
                  <a:srgbClr val="585858"/>
                </a:solidFill>
                <a:effectLst/>
                <a:uLnTx/>
                <a:uFillTx/>
                <a:latin typeface="Times New Roman" panose="02020603050405020304" pitchFamily="18" charset="0"/>
                <a:ea typeface="Arial"/>
                <a:cs typeface="Times New Roman" panose="02020603050405020304" pitchFamily="18" charset="0"/>
                <a:sym typeface="Arial"/>
              </a:rPr>
              <a:t>учебных занятий и внеурочной деятельности</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100" b="1" dirty="0" smtClean="0">
                <a:latin typeface="Times New Roman" panose="02020603050405020304" pitchFamily="18" charset="0"/>
                <a:cs typeface="Times New Roman" panose="02020603050405020304" pitchFamily="18" charset="0"/>
              </a:rPr>
              <a:t>Второй иностранный язык и Родной язык </a:t>
            </a:r>
            <a:r>
              <a:rPr lang="ru-RU" sz="1100" dirty="0" smtClean="0">
                <a:latin typeface="Times New Roman" panose="02020603050405020304" pitchFamily="18" charset="0"/>
                <a:cs typeface="Times New Roman" panose="02020603050405020304" pitchFamily="18" charset="0"/>
              </a:rPr>
              <a:t>на уровне ООО могут вводиться по заявлению родителей и при наличии в организации необходимых условий.</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100" dirty="0" smtClean="0">
                <a:latin typeface="Times New Roman" panose="02020603050405020304" pitchFamily="18" charset="0"/>
                <a:cs typeface="Times New Roman" panose="02020603050405020304" pitchFamily="18" charset="0"/>
              </a:rPr>
              <a:t>В структуру образовательных программ включены программа воспитания и календарный план воспитательной работы.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100" dirty="0" smtClean="0">
                <a:latin typeface="Times New Roman" panose="02020603050405020304" pitchFamily="18" charset="0"/>
                <a:cs typeface="Times New Roman" panose="02020603050405020304" pitchFamily="18" charset="0"/>
              </a:rPr>
              <a:t>Еще одно новое требование к образовательным программам НОО и ООО – их содержание должно быть </a:t>
            </a:r>
            <a:r>
              <a:rPr lang="ru-RU" sz="1100" b="1" dirty="0" smtClean="0">
                <a:latin typeface="Times New Roman" panose="02020603050405020304" pitchFamily="18" charset="0"/>
                <a:cs typeface="Times New Roman" panose="02020603050405020304" pitchFamily="18" charset="0"/>
              </a:rPr>
              <a:t>вариативным</a:t>
            </a:r>
            <a:r>
              <a:rPr lang="ru-RU" sz="1100" dirty="0" smtClean="0">
                <a:latin typeface="Times New Roman" panose="02020603050405020304" pitchFamily="18" charset="0"/>
                <a:cs typeface="Times New Roman" panose="02020603050405020304" pitchFamily="18" charset="0"/>
              </a:rPr>
              <a:t>. Это значит, что школы все больше должны ориентироваться на различные потребности учеников и предлагать им различные варианты программ в рамках одного уровня образования. Реализовывать это требование можно по-разному. Например, разрабатывать и реализовывать программы углубленного изучения отдельных предметов. Для этого на уровне ООО добавили предметные результаты на углубленном уровне для математики, информатики, физики, химии и биологии. Еще варианты – реализовывать индивидуальные учебные планы в соответствии с образовательными потребностями и интересами учеников или предусмотреть учебные предметы, учебные курсы и учебные модули в структуре программ НОО и ООО.</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100" b="1" i="0" u="none" strike="noStrike" kern="1200" cap="none" spc="0" normalizeH="0" baseline="0" noProof="0" dirty="0" smtClean="0">
                <a:ln>
                  <a:noFill/>
                </a:ln>
                <a:solidFill>
                  <a:srgbClr val="585858"/>
                </a:solidFill>
                <a:effectLst/>
                <a:uLnTx/>
                <a:uFillTx/>
                <a:latin typeface="Times New Roman" panose="02020603050405020304" pitchFamily="18" charset="0"/>
                <a:ea typeface="Arial"/>
                <a:cs typeface="Times New Roman" panose="02020603050405020304" pitchFamily="18" charset="0"/>
                <a:sym typeface="Arial"/>
              </a:rPr>
              <a:t>Конкретизированы требования к результатам </a:t>
            </a:r>
            <a:r>
              <a:rPr kumimoji="0" lang="ru-RU" sz="1100" b="0" i="0" u="none" strike="noStrike" kern="1200" cap="none" spc="0" normalizeH="0" baseline="0" noProof="0" dirty="0" smtClean="0">
                <a:ln>
                  <a:noFill/>
                </a:ln>
                <a:solidFill>
                  <a:srgbClr val="585858"/>
                </a:solidFill>
                <a:effectLst/>
                <a:uLnTx/>
                <a:uFillTx/>
                <a:latin typeface="Times New Roman" panose="02020603050405020304" pitchFamily="18" charset="0"/>
                <a:ea typeface="Arial"/>
                <a:cs typeface="Times New Roman" panose="02020603050405020304" pitchFamily="18" charset="0"/>
                <a:sym typeface="Arial"/>
              </a:rPr>
              <a:t>освоения основной образовательной программы (детализированы предметные, </a:t>
            </a:r>
            <a:r>
              <a:rPr kumimoji="0" lang="ru-RU" sz="1100" b="0" i="0" u="none" strike="noStrike" kern="1200" cap="none" spc="0" normalizeH="0" baseline="0" noProof="0" dirty="0" err="1" smtClean="0">
                <a:ln>
                  <a:noFill/>
                </a:ln>
                <a:solidFill>
                  <a:srgbClr val="585858"/>
                </a:solidFill>
                <a:effectLst/>
                <a:uLnTx/>
                <a:uFillTx/>
                <a:latin typeface="Times New Roman" panose="02020603050405020304" pitchFamily="18" charset="0"/>
                <a:ea typeface="Arial"/>
                <a:cs typeface="Times New Roman" panose="02020603050405020304" pitchFamily="18" charset="0"/>
                <a:sym typeface="Arial"/>
              </a:rPr>
              <a:t>метапредметные</a:t>
            </a:r>
            <a:r>
              <a:rPr kumimoji="0" lang="ru-RU" sz="1100" b="0" i="0" u="none" strike="noStrike" kern="1200" cap="none" spc="0" normalizeH="0" baseline="0" noProof="0" dirty="0" smtClean="0">
                <a:ln>
                  <a:noFill/>
                </a:ln>
                <a:solidFill>
                  <a:srgbClr val="585858"/>
                </a:solidFill>
                <a:effectLst/>
                <a:uLnTx/>
                <a:uFillTx/>
                <a:latin typeface="Times New Roman" panose="02020603050405020304" pitchFamily="18" charset="0"/>
                <a:ea typeface="Arial"/>
                <a:cs typeface="Times New Roman" panose="02020603050405020304" pitchFamily="18" charset="0"/>
                <a:sym typeface="Arial"/>
              </a:rPr>
              <a:t>, личностные результаты)</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ru-RU" sz="1100" dirty="0" smtClean="0">
              <a:latin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ru-RU" sz="1100" dirty="0" smtClean="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100" dirty="0" smtClean="0">
                <a:latin typeface="Times New Roman" panose="02020603050405020304" pitchFamily="18" charset="0"/>
                <a:cs typeface="Times New Roman" panose="02020603050405020304" pitchFamily="18" charset="0"/>
              </a:rPr>
              <a:t>Есть ли в новых ФГОС требования к педагогам?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100" dirty="0" smtClean="0">
                <a:latin typeface="Times New Roman" panose="02020603050405020304" pitchFamily="18" charset="0"/>
                <a:cs typeface="Times New Roman" panose="02020603050405020304" pitchFamily="18" charset="0"/>
              </a:rPr>
              <a:t>Новые стандарты устанавливают, что реализовывать ФГОС должны квалифицированные </a:t>
            </a:r>
            <a:r>
              <a:rPr lang="ru-RU" sz="1100" dirty="0" err="1" smtClean="0">
                <a:latin typeface="Times New Roman" panose="02020603050405020304" pitchFamily="18" charset="0"/>
                <a:cs typeface="Times New Roman" panose="02020603050405020304" pitchFamily="18" charset="0"/>
              </a:rPr>
              <a:t>педработники</a:t>
            </a:r>
            <a:r>
              <a:rPr lang="ru-RU" sz="1100" dirty="0" smtClean="0">
                <a:latin typeface="Times New Roman" panose="02020603050405020304" pitchFamily="18" charset="0"/>
                <a:cs typeface="Times New Roman" panose="02020603050405020304" pitchFamily="18" charset="0"/>
              </a:rPr>
              <a:t>, которые отвечают требованиям </a:t>
            </a:r>
            <a:r>
              <a:rPr lang="ru-RU" sz="1100" dirty="0" err="1" smtClean="0">
                <a:latin typeface="Times New Roman" panose="02020603050405020304" pitchFamily="18" charset="0"/>
                <a:cs typeface="Times New Roman" panose="02020603050405020304" pitchFamily="18" charset="0"/>
              </a:rPr>
              <a:t>профстандартов</a:t>
            </a:r>
            <a:r>
              <a:rPr lang="ru-RU" sz="1100" dirty="0" smtClean="0">
                <a:latin typeface="Times New Roman" panose="02020603050405020304" pitchFamily="18" charset="0"/>
                <a:cs typeface="Times New Roman" panose="02020603050405020304" pitchFamily="18" charset="0"/>
              </a:rPr>
              <a:t>. Также учителя должны проходить повышение квалификации и получать дополнительное профессиональное образование. Это не новые требования. Однако под задачи, которые формулируют новые стандарты, нужен новый учитель: рефлексивный, чуткий к изменениям настроения учеников и готовый меняться сам. Поэтому обучать и педагогов и повышать их квалификацию необходимо. Проблема в том, что сегодня практически нет практико-ориентированных курсов и программ повышения квалификации, направленных на формирование и развитие профессиональных навыков, которые нужны для достижения результатов в рамках новых ФГОС.</a:t>
            </a:r>
            <a:endParaRPr lang="ru-RU" sz="11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93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algn="just"/>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74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algn="just"/>
            <a:r>
              <a:rPr lang="ru-RU" dirty="0" smtClean="0">
                <a:latin typeface="Times New Roman" panose="02020603050405020304" pitchFamily="18" charset="0"/>
                <a:cs typeface="Times New Roman" panose="02020603050405020304" pitchFamily="18" charset="0"/>
              </a:rPr>
              <a:t>Несколько слов про </a:t>
            </a:r>
            <a:r>
              <a:rPr lang="ru-RU" dirty="0" err="1" smtClean="0">
                <a:latin typeface="Times New Roman" panose="02020603050405020304" pitchFamily="18" charset="0"/>
                <a:cs typeface="Times New Roman" panose="02020603050405020304" pitchFamily="18" charset="0"/>
              </a:rPr>
              <a:t>метапредметные</a:t>
            </a:r>
            <a:r>
              <a:rPr lang="ru-RU" dirty="0" smtClean="0">
                <a:latin typeface="Times New Roman" panose="02020603050405020304" pitchFamily="18" charset="0"/>
                <a:cs typeface="Times New Roman" panose="02020603050405020304" pitchFamily="18" charset="0"/>
              </a:rPr>
              <a:t> результаты. Сегодня в действующем Стандарте основного общего образования и начального общего образования порядка 16 метапредметных результатов, которые даны единым списком, без систематизации, без структурирования. В обновленных стандартах три больших блока метапредметных результатов (на слайде). Ключевой раздел называется «Овладение универсальными учебными познавательными действиями». Два других раздела также в меньшей степени соприкасаются с предметными областями и с предметами, но в большей степени соприкасаются с личностными результатами. Это универсальные коммуникативные действия, действия, связанные с общением. И еще один блок – универсальные регулятивные действия: самоорганизация и самоконтроль. Фактически в 2 раза увеличилось количество детализированных метапредметных результатов. Такой детализации подверглись все три группы образовательных результатов.</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24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algn="just"/>
            <a:r>
              <a:rPr lang="ru-RU" sz="1100" dirty="0" smtClean="0">
                <a:latin typeface="Times New Roman" panose="02020603050405020304" pitchFamily="18" charset="0"/>
                <a:cs typeface="Times New Roman" panose="02020603050405020304" pitchFamily="18" charset="0"/>
              </a:rPr>
              <a:t>В обновленном Стандарте результаты, связанные с личностными результатами также усилены и систематизированы. Усилены в смысле конкретизации формулировок и их четкой классификации. Если сегодня в Стандарте в отношении характеристики личностных результатов присутствует 10 формулировок этих требований, то в обновленном Стандарте 36 требований, распределенных по всем направлениям воспитательной деятельности, которая как и личностные результаты сквозной нитью проходят через обновленный Стандарт. Не только Программа воспитания, способы реализации воспитательной деятельности в образовательной организации, но и каждый предмет, в том числе, обладает воспитательным потенциалом. </a:t>
            </a:r>
          </a:p>
          <a:p>
            <a:pPr algn="just"/>
            <a:r>
              <a:rPr lang="ru-RU" sz="1100" dirty="0" smtClean="0">
                <a:latin typeface="Times New Roman" panose="02020603050405020304" pitchFamily="18" charset="0"/>
                <a:cs typeface="Times New Roman" panose="02020603050405020304" pitchFamily="18" charset="0"/>
              </a:rPr>
              <a:t>В прежних ФГОС личностные и </a:t>
            </a:r>
            <a:r>
              <a:rPr lang="ru-RU" sz="1100" dirty="0" err="1" smtClean="0">
                <a:latin typeface="Times New Roman" panose="02020603050405020304" pitchFamily="18" charset="0"/>
                <a:cs typeface="Times New Roman" panose="02020603050405020304" pitchFamily="18" charset="0"/>
              </a:rPr>
              <a:t>метапредметные</a:t>
            </a:r>
            <a:r>
              <a:rPr lang="ru-RU" sz="1100" dirty="0" smtClean="0">
                <a:latin typeface="Times New Roman" panose="02020603050405020304" pitchFamily="18" charset="0"/>
                <a:cs typeface="Times New Roman" panose="02020603050405020304" pitchFamily="18" charset="0"/>
              </a:rPr>
              <a:t> результаты описывались обобщенно. А в новых – каждое из УУД содержит критерии их сформированности. Например, один из критериев, по которому нужно будет оценивать сформированность регулятивного УУД «Самоорганизация», – это умение ученика выявлять проблемы для решения в жизненных и учебных ситуациях (функциональная грамотность). Теперь с таким подробным и конкретным описанием планируемых результатов педагогам, на мой взгляд, проще организовывать на уроках систему формирующего оценивания. </a:t>
            </a:r>
            <a:endParaRPr lang="ru-RU" sz="11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algn="just"/>
            <a:r>
              <a:rPr lang="ru-RU" dirty="0" smtClean="0"/>
              <a:t>Мы уже говорили, что в обновлённых Стандартах детализировано требование к содержательному разделу ООП и его структурным элементам, а именно рабочим программам учебных предметов, курсов и модулей (обращаю вниманию – убрали термин «дисциплин»), курсов внеурочной деятельности; программе формирования УУД, рабочей программе воспитания. </a:t>
            </a:r>
          </a:p>
          <a:p>
            <a:pPr algn="just"/>
            <a:endParaRPr lang="ru-RU" dirty="0" smtClean="0"/>
          </a:p>
          <a:p>
            <a:pPr algn="just"/>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9474E3-391A-4BFD-8965-40FDE6B1373A}" type="slidenum">
              <a:rPr kumimoji="0" lang="ru-R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u-R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17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dirty="0" smtClean="0"/>
              <a:t>И вновь исторический момент – мы первые в регионе начнем апробировать обновленные ФГОС. Работу начали с анализа ситуации в школе и определения рисков, которые обычно сопровождают каждое начинание. На слайде риски, связанные с персоналом, так как кадры решают всё.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Calibri" panose="020F0502020204030204"/>
              <a:ea typeface="Arial"/>
              <a:cs typeface="Arial"/>
              <a:sym typeface="Arial"/>
            </a:endParaRPr>
          </a:p>
          <a:p>
            <a:endParaRPr lang="ru-RU"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0425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algn="just"/>
            <a:r>
              <a:rPr lang="ru-RU" dirty="0" smtClean="0"/>
              <a:t>На подготовительном этапе в городе и школах мы провели цикл семинаров, где изучали стандарты, определяли необходимость изменений в плане методической работы.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dirty="0" smtClean="0"/>
              <a:t>Много вопросов возникло при сравнении требований к рабочим программам. Чтобы подготовить рабочие программы, которые не нарушат требования законодательства, требуется хорошо знать: новые ФГОС начального и основного общего образования; школьный локальный акт, который регламентирует содержание и структуру рабочей программы по учебному предмету, курсу, модулю; </a:t>
            </a:r>
            <a:r>
              <a:rPr lang="ru-RU" b="0" dirty="0" smtClean="0"/>
              <a:t>методические рекомендации как федеральные, так и региональные; </a:t>
            </a:r>
            <a:r>
              <a:rPr lang="ru-RU" dirty="0" smtClean="0"/>
              <a:t>электронные образовательные ресурсы и т.д.; </a:t>
            </a:r>
            <a:r>
              <a:rPr lang="ru-RU" b="0" dirty="0" smtClean="0"/>
              <a:t>программу воспитания. </a:t>
            </a:r>
            <a:endParaRPr lang="ru-RU"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Arial"/>
                <a:ea typeface="Arial"/>
                <a:cs typeface="Arial"/>
                <a:sym typeface="Arial"/>
              </a:rPr>
              <a:t>Ранее рабочая программа воспитания влияла только на содержание тематического планирования. Теперь же все рабочие программы учебных предметов, учебных курсов, учебных модулей, курсов внеурочной деятельности полностью должны формироваться с учетом рабочей программы воспитания. Новый вариант Примерной программы воспитания размещён на сайте https://fgosreestr.ru/</a:t>
            </a:r>
          </a:p>
          <a:p>
            <a:pPr algn="just"/>
            <a:endParaRPr lang="ru-RU" dirty="0" smtClean="0"/>
          </a:p>
          <a:p>
            <a:pPr algn="just"/>
            <a:r>
              <a:rPr lang="ru-RU" dirty="0" smtClean="0"/>
              <a:t>На доработку рабочих программ придется заложить много времени. Ведь изменения значительные. А это значит – рабочие программы нам нужно обновить, а в некоторых случаях полностью переделать. </a:t>
            </a:r>
          </a:p>
          <a:p>
            <a:pPr algn="just"/>
            <a:endParaRPr lang="ru-RU" dirty="0" smtClean="0"/>
          </a:p>
          <a:p>
            <a:pPr algn="just"/>
            <a:endParaRPr lang="ru-RU" dirty="0" smtClean="0"/>
          </a:p>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856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Calibri" panose="020F0502020204030204"/>
                <a:ea typeface="Arial"/>
                <a:cs typeface="Arial"/>
                <a:sym typeface="Arial"/>
              </a:rPr>
              <a:t>Учитывая возможность проявления негативных моментов, мы составили список первоочередных дел.</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u="heavy" spc="-11" dirty="0" smtClean="0">
                <a:uFill>
                  <a:solidFill>
                    <a:srgbClr val="0000FF"/>
                  </a:solidFill>
                </a:uFill>
                <a:latin typeface="Calibri"/>
                <a:cs typeface="Calibri"/>
                <a:hlinkClick r:id="rId3">
                  <a:extLst>
                    <a:ext uri="{A12FA001-AC4F-418D-AE19-62706E023703}">
                      <ahyp:hlinkClr xmlns:ahyp="http://schemas.microsoft.com/office/drawing/2018/hyperlinkcolor" xmlns="" xmlns:lc="http://schemas.openxmlformats.org/drawingml/2006/lockedCanvas" val="tx"/>
                    </a:ext>
                  </a:extLst>
                </a:hlinkClick>
              </a:rPr>
              <a:t>https://edsoo.ru/Primernie_rabochie_progra.htm</a:t>
            </a:r>
            <a:r>
              <a:rPr lang="ru-RU" sz="1100" u="heavy" spc="-11" dirty="0" smtClean="0">
                <a:uFill>
                  <a:solidFill>
                    <a:srgbClr val="0000FF"/>
                  </a:solidFill>
                </a:uFill>
                <a:latin typeface="Calibri"/>
                <a:cs typeface="Calibri"/>
              </a:rPr>
              <a:t> </a:t>
            </a:r>
            <a:br>
              <a:rPr lang="ru-RU" sz="1100" u="heavy" spc="-11" dirty="0" smtClean="0">
                <a:uFill>
                  <a:solidFill>
                    <a:srgbClr val="0000FF"/>
                  </a:solidFill>
                </a:uFill>
                <a:latin typeface="Calibri"/>
                <a:cs typeface="Calibri"/>
              </a:rPr>
            </a:br>
            <a:r>
              <a:rPr lang="en-US" sz="1100" u="heavy" spc="-11" dirty="0" smtClean="0">
                <a:uFill>
                  <a:solidFill>
                    <a:srgbClr val="0000FF"/>
                  </a:solidFill>
                </a:uFill>
                <a:latin typeface="Calibri"/>
                <a:cs typeface="Calibri"/>
                <a:hlinkClick r:id="rId4"/>
              </a:rPr>
              <a:t>https://fgosreestr.ru/</a:t>
            </a:r>
            <a:r>
              <a:rPr lang="ru-RU" sz="1100" u="heavy" spc="-11" dirty="0" smtClean="0">
                <a:uFill>
                  <a:solidFill>
                    <a:srgbClr val="0000FF"/>
                  </a:solidFill>
                </a:uFill>
                <a:latin typeface="Calibri"/>
                <a:cs typeface="Calibri"/>
              </a:rPr>
              <a:t> </a:t>
            </a:r>
            <a:endParaRPr lang="ru-RU" dirty="0" smtClean="0"/>
          </a:p>
          <a:p>
            <a:endParaRPr lang="ru-RU" dirty="0" smtClean="0"/>
          </a:p>
          <a:p>
            <a:endParaRPr lang="ru-RU" dirty="0"/>
          </a:p>
        </p:txBody>
      </p:sp>
    </p:spTree>
    <p:extLst>
      <p:ext uri="{BB962C8B-B14F-4D97-AF65-F5344CB8AC3E}">
        <p14:creationId xmlns:p14="http://schemas.microsoft.com/office/powerpoint/2010/main" val="399698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algn="just"/>
            <a:r>
              <a:rPr lang="ru-RU" sz="1100" dirty="0" smtClean="0"/>
              <a:t>Почему на сайте Примерная программа? П. 7.2  ст. 12 Федерального</a:t>
            </a:r>
            <a:r>
              <a:rPr lang="ru-RU" sz="1100" baseline="0" dirty="0" smtClean="0"/>
              <a:t> закона от 29.12.2012 №273-ФЗ </a:t>
            </a:r>
            <a:r>
              <a:rPr lang="ru-RU" sz="1100" dirty="0" smtClean="0"/>
              <a:t>«Закона об образовании в РФ». Можно использовать как вариант, но такой вариант использования необходимо закрепить в локальном акте школы. Возможно это «Положение о рабочих программах, разрабатываемых по ФГОС-2021», (далее – Положение) которое будет регулировать структуру, порядок разработки, оформления, утверждения и хранения рабочих программ учебных предметов, модулей и курсов, в том числе курсов внеурочной деятельности, разрабатываемых в соответствии с приказами </a:t>
            </a:r>
            <a:r>
              <a:rPr lang="ru-RU" sz="1100" dirty="0" err="1" smtClean="0"/>
              <a:t>Минпросвещения</a:t>
            </a:r>
            <a:r>
              <a:rPr lang="ru-RU" sz="1100" dirty="0" smtClean="0"/>
              <a:t> России от 31.05.2021 № 286 и 287.</a:t>
            </a:r>
          </a:p>
          <a:p>
            <a:pPr algn="just"/>
            <a:r>
              <a:rPr lang="ru-RU" sz="1100" dirty="0" smtClean="0"/>
              <a:t>Примерные рабочие программы учебных предметов, которые можно использовать и вашим учителям, размещены на сайте «Единое содержания общего образования», </a:t>
            </a:r>
            <a:r>
              <a:rPr lang="ru-RU" sz="1100" dirty="0" err="1" smtClean="0"/>
              <a:t>фгос</a:t>
            </a:r>
            <a:r>
              <a:rPr lang="ru-RU" sz="1100" dirty="0" smtClean="0"/>
              <a:t> реестр  </a:t>
            </a:r>
          </a:p>
          <a:p>
            <a:pPr algn="just"/>
            <a:r>
              <a:rPr lang="ru-RU" sz="1100" dirty="0" smtClean="0"/>
              <a:t>Можно ли отступать от примерной рабочей программы или видоизменять её?</a:t>
            </a:r>
          </a:p>
          <a:p>
            <a:pPr algn="just"/>
            <a:r>
              <a:rPr lang="ru-RU" sz="1100" dirty="0" smtClean="0"/>
              <a:t>Вариативность является одним из принципов построения примерной рабочей программы. В своей рабочей программе учитель может учитывать особенности того УМК, по которому он работает. Можно использовать для работы примерную рабочую программу полностью (если содержание соответствует выбранному учебнику) или откорректировать (за счёт резервных часов) в соответствии с выбранным УМК, можно самостоятельно написать свою рабочую программу – все эти формы предусмотрены современным российским законодательством.  </a:t>
            </a:r>
          </a:p>
          <a:p>
            <a:pPr algn="just"/>
            <a:r>
              <a:rPr lang="ru-RU" sz="1100" dirty="0" smtClean="0"/>
              <a:t>Примерная рабочая программа по предмету подходит ко всем УМК?</a:t>
            </a:r>
          </a:p>
          <a:p>
            <a:pPr algn="just"/>
            <a:r>
              <a:rPr lang="ru-RU" sz="1100" dirty="0" smtClean="0"/>
              <a:t>Примерная рабочая программа в принципе не может полностью соответствовать ни одному УМК, т.к. она создавалась на основе ФГОС, а не на основе действующих учебников по предметам. Однако Примерная рабочая программа может быть адаптирована к каждому УМК из Федерального перечня учебников, т.к. включает Каждая </a:t>
            </a:r>
            <a:r>
              <a:rPr lang="ru-RU" sz="1100" dirty="0"/>
              <a:t>рабочая программа должна включать </a:t>
            </a:r>
            <a:r>
              <a:rPr lang="ru-RU" sz="1100" b="1" dirty="0"/>
              <a:t>три обязательных раздела</a:t>
            </a:r>
            <a:r>
              <a:rPr lang="ru-RU" sz="1100" dirty="0"/>
              <a:t>: содержание предмета, модуля, курса, планируемые результаты его освоения и тематическое планирование (п. 31.1 ФГОС начального общего образования).  </a:t>
            </a:r>
          </a:p>
          <a:p>
            <a:pPr algn="just"/>
            <a:r>
              <a:rPr lang="ru-RU" sz="1100" dirty="0"/>
              <a:t>Раздел, посвященный содержанию учебного предмета, курса, модуля включает:</a:t>
            </a:r>
          </a:p>
          <a:p>
            <a:pPr algn="just"/>
            <a:r>
              <a:rPr lang="ru-RU" sz="1100" dirty="0"/>
              <a:t>– краткую характеристику содержания предмета, модуля или курса по каждому тематическому разделу с учетом требований ФГОС НОО и ФГОС ООО;</a:t>
            </a:r>
          </a:p>
          <a:p>
            <a:pPr algn="just"/>
            <a:r>
              <a:rPr lang="ru-RU" sz="1100" dirty="0"/>
              <a:t>– метапредметные связи учебного предмета, модуля, курса;</a:t>
            </a:r>
          </a:p>
          <a:p>
            <a:pPr algn="just"/>
            <a:r>
              <a:rPr lang="ru-RU" sz="1100" dirty="0"/>
              <a:t>– ключевые темы в их взаимосвязи, преемственность по годам изучения (если актуально).</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100" dirty="0"/>
              <a:t>В разделе «Содержание учебного предмета, курса, модуля» нужно соотнести содержание с планируемыми результатами, а также учесть концепции преподавания учебных предметов. В блоке о тематическом планировании нужно закрепить три аспекта. Первый – перечень тем для учеников. Второй – количество академических часов отводимых на каждую тему. И третий – информацию об электронных учебно-методических материалах, которые можно использовать при изучении каждой темы (п. 31.1 ФГОС начального общего образования). В разделе «Планируемые результаты» необходимо указать требования к личностным, метапредметным и предметным результатам в соответствии с обновленными ФГОС. </a:t>
            </a:r>
          </a:p>
          <a:p>
            <a:pPr algn="just"/>
            <a:endParaRPr lang="ru-RU" sz="1100" dirty="0"/>
          </a:p>
          <a:p>
            <a:pPr algn="just"/>
            <a:r>
              <a:rPr lang="ru-RU" sz="1100" dirty="0"/>
              <a:t>Рабочая программа учебного предмета, курса или модуля, курса внеурочной деятельности учитывала рабочую программу воспитания. Новые ФГОС не регламентируют, как именно это надо сделать. Поэтому в каком разделе рабочей программы и как нужно отразить воспитательный потенциал своих уроков решает школа,  закрепить этот момент желательно в локальном акте, например в Положении о рабочей программе. </a:t>
            </a:r>
          </a:p>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9474E3-391A-4BFD-8965-40FDE6B1373A}" type="slidenum">
              <a:rPr kumimoji="0" lang="ru-R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u-R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73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ru-RU" dirty="0" smtClean="0">
                <a:latin typeface="Century Gothic" panose="020B0502020202020204" pitchFamily="34" charset="0"/>
              </a:rPr>
              <a:t>Примерные рабочие программы по предметам обязательной части учебного плана: </a:t>
            </a:r>
            <a:r>
              <a:rPr lang="ru-RU" dirty="0" smtClean="0">
                <a:latin typeface="Century Gothic" panose="020B0502020202020204" pitchFamily="34" charset="0"/>
                <a:hlinkClick r:id="rId3"/>
              </a:rPr>
              <a:t>https://edsoo.ru/Primernie_rabochie_progra.htm</a:t>
            </a:r>
            <a:endParaRPr lang="ru-RU" dirty="0" smtClean="0">
              <a:latin typeface="Century Gothic" panose="020B0502020202020204" pitchFamily="34" charset="0"/>
            </a:endParaRPr>
          </a:p>
          <a:p>
            <a:r>
              <a:rPr lang="ru-RU" dirty="0" smtClean="0">
                <a:latin typeface="Century Gothic" panose="020B0502020202020204" pitchFamily="34" charset="0"/>
              </a:rPr>
              <a:t> Конструктор рабочих программ: </a:t>
            </a:r>
            <a:r>
              <a:rPr lang="ru-RU" dirty="0" smtClean="0">
                <a:latin typeface="Century Gothic" panose="020B0502020202020204" pitchFamily="34" charset="0"/>
                <a:hlinkClick r:id="rId4"/>
              </a:rPr>
              <a:t>https://edsoo.ru/constructor/</a:t>
            </a:r>
            <a:endParaRPr lang="ru-RU" dirty="0" smtClean="0">
              <a:latin typeface="Century Gothic" panose="020B0502020202020204" pitchFamily="34" charset="0"/>
            </a:endParaRPr>
          </a:p>
          <a:p>
            <a:r>
              <a:rPr lang="ru-RU" dirty="0" smtClean="0">
                <a:latin typeface="Century Gothic" panose="020B0502020202020204" pitchFamily="34" charset="0"/>
              </a:rPr>
              <a:t>Методические </a:t>
            </a:r>
            <a:r>
              <a:rPr lang="ru-RU" dirty="0" err="1" smtClean="0">
                <a:latin typeface="Century Gothic" panose="020B0502020202020204" pitchFamily="34" charset="0"/>
              </a:rPr>
              <a:t>видеоуроки</a:t>
            </a:r>
            <a:r>
              <a:rPr lang="ru-RU" dirty="0" smtClean="0">
                <a:latin typeface="Century Gothic" panose="020B0502020202020204" pitchFamily="34" charset="0"/>
              </a:rPr>
              <a:t> для педагогов: </a:t>
            </a:r>
            <a:r>
              <a:rPr lang="ru-RU" dirty="0" smtClean="0">
                <a:latin typeface="Century Gothic" panose="020B0502020202020204" pitchFamily="34" charset="0"/>
                <a:hlinkClick r:id="rId5"/>
              </a:rPr>
              <a:t>https://edsoo.ru/Metodicheskie_videouroki.htm</a:t>
            </a:r>
            <a:endParaRPr lang="ru-RU" dirty="0" smtClean="0">
              <a:latin typeface="Century Gothic" panose="020B0502020202020204" pitchFamily="34" charset="0"/>
            </a:endParaRPr>
          </a:p>
          <a:p>
            <a:r>
              <a:rPr lang="ru-RU" dirty="0" smtClean="0">
                <a:latin typeface="Century Gothic" panose="020B0502020202020204" pitchFamily="34" charset="0"/>
              </a:rPr>
              <a:t>Учебные пособия, посвященные актуальным вопросам обновления предметного содержания по основным предметным областям ФГОС НОО и ООО: </a:t>
            </a:r>
            <a:r>
              <a:rPr lang="ru-RU" dirty="0" smtClean="0">
                <a:latin typeface="Century Gothic" panose="020B0502020202020204" pitchFamily="34" charset="0"/>
                <a:hlinkClick r:id="rId6"/>
              </a:rPr>
              <a:t>https://edsoo.ru/Metodicheskie_posobiya_i_v.htm</a:t>
            </a:r>
            <a:endParaRPr lang="ru-RU" dirty="0" smtClean="0">
              <a:latin typeface="Century Gothic" panose="020B0502020202020204" pitchFamily="34" charset="0"/>
            </a:endParaRPr>
          </a:p>
          <a:p>
            <a:r>
              <a:rPr lang="ru-RU" dirty="0" smtClean="0">
                <a:latin typeface="Century Gothic" panose="020B0502020202020204" pitchFamily="34" charset="0"/>
              </a:rPr>
              <a:t>Горячая линия: </a:t>
            </a:r>
            <a:r>
              <a:rPr lang="ru-RU" dirty="0" smtClean="0">
                <a:latin typeface="Century Gothic" panose="020B0502020202020204" pitchFamily="34" charset="0"/>
                <a:hlinkClick r:id="rId7"/>
              </a:rPr>
              <a:t>https://edsoo.ru/Goryachaya_liniya.htm</a:t>
            </a:r>
            <a:endParaRPr lang="ru-RU" dirty="0" smtClean="0">
              <a:latin typeface="Century Gothic" panose="020B0502020202020204" pitchFamily="34" charset="0"/>
            </a:endParaRPr>
          </a:p>
          <a:p>
            <a:endParaRPr lang="ru-RU" dirty="0" smtClean="0">
              <a:latin typeface="Century Gothic" panose="020B0502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algn="just"/>
            <a:r>
              <a:rPr lang="ru-RU" dirty="0"/>
              <a:t> Учителям, которые будут первыми работать по новым ФГОС, придется полностью переписать рабочие программы, учитывая новые требования.   </a:t>
            </a:r>
          </a:p>
          <a:p>
            <a:pPr algn="just"/>
            <a:r>
              <a:rPr lang="ru-RU" dirty="0"/>
              <a:t>Какими учебниками пользоваться в переходный период? </a:t>
            </a:r>
          </a:p>
          <a:p>
            <a:pPr algn="just"/>
            <a:endParaRPr lang="ru-RU" dirty="0"/>
          </a:p>
          <a:p>
            <a:pPr algn="just"/>
            <a:r>
              <a:rPr lang="ru-RU" dirty="0"/>
              <a:t>В этот период могут быть использованы любые учебно-методические комплекты, включенные в федеральный перечень учебников. (Письмо Минпросвещения России от 11.11.2021 № 03-1899 «Об обеспечении учебными изданиями (учебниками и учебными пособиями) обучающихся в 2022/23 учебном году).  </a:t>
            </a:r>
          </a:p>
          <a:p>
            <a:pPr algn="just"/>
            <a:r>
              <a:rPr lang="ru-RU" dirty="0"/>
              <a:t>Творческие группы учителей города Тюмени работали по следующему алгоритму: «УМК разные, а примерная рабочая программа по предмету одна для всех!» </a:t>
            </a:r>
          </a:p>
          <a:p>
            <a:pPr algn="just"/>
            <a:endParaRPr lang="ru-RU" dirty="0"/>
          </a:p>
          <a:p>
            <a:pPr algn="just"/>
            <a:r>
              <a:rPr lang="ru-RU" dirty="0"/>
              <a:t>Представленные в этом разделе методические рекомендации помогут учителю выстроить образовательный процесс в логике обновлённых стандартов с использованием учебников, которыми обеспечена школа к началу 2022/23 учебного года.</a:t>
            </a: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497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smtClean="0"/>
              <a:t>Рабочие группы, сформированные в городе работали с о всеми используемыми УМК.  В результате – на сайте Информационно-методического центра города Тюмени размещены продукты деятельности большой группы педагогов.</a:t>
            </a:r>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57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algn="just"/>
            <a:r>
              <a:rPr lang="ru-RU" dirty="0" smtClean="0"/>
              <a:t>Как изменился раздел «Структура рабочей программы» </a:t>
            </a:r>
          </a:p>
          <a:p>
            <a:pPr algn="just"/>
            <a:endParaRPr lang="ru-RU" dirty="0" smtClean="0"/>
          </a:p>
          <a:p>
            <a:pPr algn="just"/>
            <a:r>
              <a:rPr lang="ru-RU" dirty="0" smtClean="0"/>
              <a:t>Раздел, посвященный тематическому планированию, оформляется в виде таблицы, состоящей из следующих граф:</a:t>
            </a:r>
          </a:p>
          <a:p>
            <a:pPr algn="just"/>
            <a:r>
              <a:rPr lang="ru-RU" dirty="0" smtClean="0"/>
              <a:t>– перечень тем, планируемых для освоения учащимися;</a:t>
            </a:r>
          </a:p>
          <a:p>
            <a:pPr algn="just"/>
            <a:r>
              <a:rPr lang="ru-RU" dirty="0" smtClean="0"/>
              <a:t>– количество академических часов, отводимых на освоение каждой темы;</a:t>
            </a:r>
          </a:p>
          <a:p>
            <a:pPr algn="just"/>
            <a:r>
              <a:rPr lang="ru-RU" dirty="0" smtClean="0"/>
              <a:t>– информация об электронных учебно-методических материалах, которые можно использовать при изучении каждой темы. В рабочей программе должно быть указано, какие электронные ресурсы и для изучения каких тем вы планируете использовать. Это могут быть образовательные видео, подкасты, тесты, интерактивные игры. В качестве электронных (цифровых) образовательных ресурсов можно использовать мультимедийные программы, электронные учебники и задачники, электронные библиотеки, виртуальные лаборатории, коллекции цифровых образовательных ресурсов. Учащиеся должны уметь использовать технологии для обучения. Например, искать ин-формацию на электронных ресурсах, готовить презентации, знать о безопасности и культуре поведения в интернете.  </a:t>
            </a:r>
          </a:p>
          <a:p>
            <a:pPr algn="just"/>
            <a:endParaRPr lang="ru-RU" dirty="0" smtClean="0"/>
          </a:p>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9474E3-391A-4BFD-8965-40FDE6B1373A}" type="slidenum">
              <a:rPr kumimoji="0" lang="ru-R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ru-R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557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algn="just"/>
            <a:r>
              <a:rPr lang="ru-RU" dirty="0"/>
              <a:t>Как изменить раздел «Структура рабочей программы» </a:t>
            </a:r>
          </a:p>
          <a:p>
            <a:pPr algn="just"/>
            <a:endParaRPr lang="ru-RU" dirty="0"/>
          </a:p>
          <a:p>
            <a:pPr marL="0" marR="0" lvl="0" indent="0" algn="just" defTabSz="914400" rtl="0" eaLnBrk="1" fontAlgn="auto" latinLnBrk="0" hangingPunct="1">
              <a:lnSpc>
                <a:spcPct val="100000"/>
              </a:lnSpc>
              <a:spcBef>
                <a:spcPts val="0"/>
              </a:spcBef>
              <a:spcAft>
                <a:spcPts val="0"/>
              </a:spcAft>
              <a:buClrTx/>
              <a:buSzTx/>
              <a:buFontTx/>
              <a:buNone/>
              <a:tabLst/>
              <a:defRPr/>
            </a:pPr>
            <a:r>
              <a:rPr lang="ru-RU" dirty="0"/>
              <a:t>Кроме того, в разделе со структурой программы необходимо зафиксировать, каким образом педагогам нужно учитывать программу воспитания в рабочей программе предмета, курса или модуля. В стандарте прописали, что учесть этот документ нужно обязательно (п. 31.1 ФГОС начального общего образования)., но не указали как это сделать. </a:t>
            </a:r>
          </a:p>
          <a:p>
            <a:pPr algn="just"/>
            <a:endParaRPr lang="ru-RU" dirty="0"/>
          </a:p>
          <a:p>
            <a:pPr algn="just"/>
            <a:r>
              <a:rPr lang="ru-RU" dirty="0"/>
              <a:t>Рабочие программы формируются с учетом рабочей программы воспитания. Чтобы это отразить, автор рабочей программы вправе выбрать один или несколько предложенных вариантов:</a:t>
            </a:r>
          </a:p>
          <a:p>
            <a:pPr algn="just"/>
            <a:r>
              <a:rPr lang="ru-RU" dirty="0"/>
              <a:t>– добавить абзац в пояснительную записку рабочей программы – если она оформляется;</a:t>
            </a:r>
          </a:p>
          <a:p>
            <a:pPr algn="just"/>
            <a:r>
              <a:rPr lang="ru-RU" dirty="0"/>
              <a:t>– оформить аналитическую справку о том, как учли в рабочей программе рабочую программу воспитания, в виде приложения к рабочей программе предмета, курса, модуля;</a:t>
            </a:r>
          </a:p>
          <a:p>
            <a:pPr algn="just"/>
            <a:r>
              <a:rPr lang="ru-RU" dirty="0"/>
              <a:t>– указать информацию об учете рабочей программы воспитания в первом разделе рабочей программы предмета, курса или модуля – после каждой описанной темы или отдельным блоком;</a:t>
            </a:r>
          </a:p>
          <a:p>
            <a:pPr algn="just"/>
            <a:r>
              <a:rPr lang="ru-RU" dirty="0"/>
              <a:t>– включить информацию об учете рабочей программы воспитания в тематическое планирование – добавить графу и указать в ней воспитательное мероприятие, которое запланировали на уроке или в рамках внеурочной деятельности.</a:t>
            </a:r>
          </a:p>
          <a:p>
            <a:endParaRPr lang="ru-RU" dirty="0"/>
          </a:p>
        </p:txBody>
      </p:sp>
      <p:sp>
        <p:nvSpPr>
          <p:cNvPr id="4" name="Номер слайда 3"/>
          <p:cNvSpPr>
            <a:spLocks noGrp="1"/>
          </p:cNvSpPr>
          <p:nvPr>
            <p:ph type="sldNum" sz="quarter" idx="5"/>
          </p:nvPr>
        </p:nvSpPr>
        <p:spPr/>
        <p:txBody>
          <a:bodyPr/>
          <a:lstStyle/>
          <a:p>
            <a:pPr marL="0" marR="0" lvl="0" indent="0" algn="r" defTabSz="483032" rtl="0" eaLnBrk="1" fontAlgn="auto" latinLnBrk="0" hangingPunct="1">
              <a:lnSpc>
                <a:spcPct val="100000"/>
              </a:lnSpc>
              <a:spcBef>
                <a:spcPts val="0"/>
              </a:spcBef>
              <a:spcAft>
                <a:spcPts val="0"/>
              </a:spcAft>
              <a:buClrTx/>
              <a:buSzTx/>
              <a:buFontTx/>
              <a:buNone/>
              <a:tabLst/>
              <a:defRPr/>
            </a:pPr>
            <a:fld id="{EE9474E3-391A-4BFD-8965-40FDE6B1373A}" type="slidenum">
              <a:rPr kumimoji="0" lang="ru-RU"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032" rtl="0" eaLnBrk="1" fontAlgn="auto" latinLnBrk="0" hangingPunct="1">
                <a:lnSpc>
                  <a:spcPct val="100000"/>
                </a:lnSpc>
                <a:spcBef>
                  <a:spcPts val="0"/>
                </a:spcBef>
                <a:spcAft>
                  <a:spcPts val="0"/>
                </a:spcAft>
                <a:buClrTx/>
                <a:buSzTx/>
                <a:buFontTx/>
                <a:buNone/>
                <a:tabLst/>
                <a:defRPr/>
              </a:pPr>
              <a:t>37</a:t>
            </a:fld>
            <a:endParaRPr kumimoji="0" lang="ru-R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628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smtClean="0"/>
              <a:t>Берем свою</a:t>
            </a:r>
            <a:r>
              <a:rPr lang="ru-RU" baseline="0" dirty="0" smtClean="0"/>
              <a:t> программу. </a:t>
            </a:r>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606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pPr algn="just"/>
            <a:r>
              <a:rPr lang="ru-RU" dirty="0"/>
              <a:t>Как изменился раздел «Структура рабочей программы» </a:t>
            </a:r>
          </a:p>
          <a:p>
            <a:pPr algn="just"/>
            <a:r>
              <a:rPr lang="ru-RU" dirty="0"/>
              <a:t>В таблице – общие требования к предметным результатам уровня образования. Требования для конкретного предмета прописаны в четвертых разделах новых ФГОС НОО и ООО</a:t>
            </a:r>
          </a:p>
          <a:p>
            <a:pPr algn="just"/>
            <a:endParaRPr lang="ru-RU" dirty="0"/>
          </a:p>
          <a:p>
            <a:pPr algn="just"/>
            <a:r>
              <a:rPr lang="ru-RU" dirty="0"/>
              <a:t>Раздел, посвященный результатам освоения учебного предмета, курса, конкретизирует соответствующий раздел пояснительной записки ООП соответствующего уровня общего образования. Все планируемые результаты освоения учебного предмета, курса подлежат оценке их достижения учащимися.</a:t>
            </a:r>
          </a:p>
          <a:p>
            <a:pPr algn="just"/>
            <a:r>
              <a:rPr lang="ru-RU" dirty="0"/>
              <a:t>В разделе кратко фиксируются:</a:t>
            </a:r>
          </a:p>
          <a:p>
            <a:pPr algn="just"/>
            <a:r>
              <a:rPr lang="ru-RU" dirty="0"/>
              <a:t>– требования к личностным, метапредметным и предметным результатам;</a:t>
            </a:r>
          </a:p>
          <a:p>
            <a:pPr algn="just"/>
            <a:r>
              <a:rPr lang="ru-RU" dirty="0"/>
              <a:t>– виды деятельности учащихся, направленные на достижение результата;</a:t>
            </a:r>
          </a:p>
          <a:p>
            <a:pPr algn="just"/>
            <a:r>
              <a:rPr lang="ru-RU" dirty="0"/>
              <a:t>– организация проектной и учебно-исследовательской деятельности учащихся (возможно приложение тематики проектов);</a:t>
            </a:r>
          </a:p>
          <a:p>
            <a:pPr algn="just"/>
            <a:r>
              <a:rPr lang="ru-RU" dirty="0"/>
              <a:t>– система оценки достижения планируемых результатов  (возможно приложение оценочных материалов).</a:t>
            </a:r>
          </a:p>
          <a:p>
            <a:pPr algn="just"/>
            <a:r>
              <a:rPr lang="ru-RU" dirty="0"/>
              <a:t>Формулируем результаты с опорой на требования стандартов</a:t>
            </a:r>
          </a:p>
          <a:p>
            <a:pPr algn="just"/>
            <a:endParaRPr lang="ru-RU" dirty="0"/>
          </a:p>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9474E3-391A-4BFD-8965-40FDE6B1373A}" type="slidenum">
              <a:rPr kumimoji="0" lang="ru-R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ru-R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486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a:t>Наибольшую трудность вызвал раздел – формирование функциональной грамотности.</a:t>
            </a: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81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algn="just"/>
            <a:r>
              <a:rPr lang="ru-RU" dirty="0"/>
              <a:t>Образовательные стандарты третьего поколения рассматривают функциональную грамотность как способность решать различные жизненные ситуации. Развивают функциональную грамотность предметные, метапредметные и универсальные способы деятельности, которые формирует школа. Все способы деятельности подразумевают, что ученики овладеют ключевыми компетенциями, которые позволят получить дальнейшее образование и ориентироваться в мире профессий.</a:t>
            </a:r>
          </a:p>
          <a:p>
            <a:pPr algn="just"/>
            <a:r>
              <a:rPr lang="ru-RU" dirty="0"/>
              <a:t>ФГОС-2021 подразумевает, что человек развивает функциональную грамотность в течение всей жизни. Поэтому в школе важно уделить внимание возможностям для саморазвития и самообразования учеников. Следовательно,  чтобы сформировать у школьников функциональную грамотность, нам следует работать с каждым ее компонентом. Всего функциональная грамотность включает 6 компонентов. Во время работы мы использовали памятки.</a:t>
            </a:r>
          </a:p>
          <a:p>
            <a:pPr algn="just"/>
            <a:r>
              <a:rPr lang="ru-RU" b="1" dirty="0"/>
              <a:t>Отличие функциональной грамотности от метапредметных результатов</a:t>
            </a:r>
          </a:p>
          <a:p>
            <a:pPr algn="just"/>
            <a:r>
              <a:rPr lang="ru-RU" dirty="0"/>
              <a:t>На развитие функциональной грамотности школьников влияют предметные и личностные результаты. Поэтому функциональная грамотность – более широкое понятие, чем метапредметные результаты.</a:t>
            </a:r>
          </a:p>
          <a:p>
            <a:pPr algn="just"/>
            <a:r>
              <a:rPr lang="ru-RU" dirty="0"/>
              <a:t>Универсальные учебные действия, которые входят в метапредметные результаты, – это своеобразные критерии. По таким критериям можно судить об уровне сформированности функциональной грамотности у школьников. Как соотносятся в стандарте третьего поколения основного общего образования метапредметные результаты одной из подгрупп универсальных учебных действий с компонентами функциональной грамотности. По аналогии можно проанализировать соотношение метапредметных результатов и компонентов функциональной грамотности на уровне начального общего образования, используя для этого п. 42 ФГОС-2021 НОО.</a:t>
            </a:r>
          </a:p>
          <a:p>
            <a:pPr algn="just"/>
            <a:endParaRPr lang="ru-RU" dirty="0"/>
          </a:p>
          <a:p>
            <a:pPr algn="just"/>
            <a:endParaRPr lang="ru-RU" dirty="0"/>
          </a:p>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681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32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ru-RU" sz="1100" dirty="0" smtClean="0">
                <a:latin typeface="Times New Roman" panose="02020603050405020304" pitchFamily="18" charset="0"/>
                <a:cs typeface="Times New Roman" panose="02020603050405020304" pitchFamily="18" charset="0"/>
              </a:rPr>
              <a:t>В течение прошлого учебного года мы знакомились с обновлёнными стандартами, методическим обеспечением реализации стандартов. Предлагаю вспомнить основные положения, выполнив небольшой тест с выбором ответа одного или нескольких. Тест в папке. Записываем номер вопроса и номер ответа.  Время работы – 15 минут.</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1. Отличительными особенностями обновленных ФГОС являются (выберите один верный ответ):</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конкретизированные формулировки предметных, метапредметных, личностных результатов обучения</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результатов освоения образовательной программы в категориях системно-</a:t>
            </a:r>
            <a:r>
              <a:rPr lang="ru-RU" sz="1100" dirty="0" err="1" smtClean="0">
                <a:effectLst/>
                <a:latin typeface="Times New Roman" panose="02020603050405020304" pitchFamily="18" charset="0"/>
                <a:ea typeface="Calibri" panose="020F0502020204030204" pitchFamily="34" charset="0"/>
                <a:cs typeface="Times New Roman" panose="02020603050405020304" pitchFamily="18" charset="0"/>
              </a:rPr>
              <a:t>деятельностного</a:t>
            </a: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подхода</a:t>
            </a: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наличие требований к структуре программ, условиям реализации программ, результатам освоения программ </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вариативность сроков реализации программ </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2. Какой подход лежит в основе ФГОС 2021 (выберите один верный ответ)</a:t>
            </a:r>
          </a:p>
          <a:p>
            <a:pPr marL="342900" lvl="0" indent="-342900" algn="just">
              <a:lnSpc>
                <a:spcPct val="107000"/>
              </a:lnSpc>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субъект-субъектный</a:t>
            </a:r>
          </a:p>
          <a:p>
            <a:pPr marL="342900" lvl="0" indent="-342900" algn="just">
              <a:lnSpc>
                <a:spcPct val="107000"/>
              </a:lnSpc>
              <a:buFont typeface="+mj-lt"/>
              <a:buAutoNum type="alphaLcParenR"/>
            </a:pPr>
            <a:r>
              <a:rPr lang="ru-RU" sz="1100" dirty="0" err="1" smtClean="0">
                <a:effectLst/>
                <a:latin typeface="Times New Roman" panose="02020603050405020304" pitchFamily="18" charset="0"/>
                <a:ea typeface="Calibri" panose="020F0502020204030204" pitchFamily="34" charset="0"/>
                <a:cs typeface="Times New Roman" panose="02020603050405020304" pitchFamily="18" charset="0"/>
              </a:rPr>
              <a:t>знаниевый</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системный</a:t>
            </a:r>
          </a:p>
          <a:p>
            <a:pPr marL="342900" lvl="0" indent="-342900" algn="just">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системно-</a:t>
            </a:r>
            <a:r>
              <a:rPr lang="ru-RU"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деятельностный</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3. Требования к </a:t>
            </a:r>
            <a:r>
              <a:rPr lang="ru-RU"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результатам освоения программ основного общего образования представлены в </a:t>
            </a: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(выберите один верный ответ)</a:t>
            </a:r>
          </a:p>
          <a:p>
            <a:pPr marL="342900" lvl="0" indent="-342900" algn="just">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ФГОС 2021</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примерных рабочих программах</a:t>
            </a: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универсальном кодификаторе</a:t>
            </a: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примерных основных образовательных программах</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4. Целевыми группами ФГОС 2021 НОО, ООО являются (выберите все верные ответы):</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Руководители и педагоги организаций общего образования</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Разработчики КИМ для государственной итоговой аттестации</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Руководители и педагоги организаций дополнительного образования</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Авторы учебников для общего образования</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Руководители и педагоги организаций среднего профессионального образования</a:t>
            </a:r>
          </a:p>
          <a:p>
            <a:pPr algn="just">
              <a:lnSpc>
                <a:spcPct val="107000"/>
              </a:lnSpc>
              <a:spcAft>
                <a:spcPts val="800"/>
              </a:spcAft>
            </a:pPr>
            <a:r>
              <a:rPr lang="ru-RU" sz="11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5. Ведущая компетенция учителя, показывающая его готовность к реализации целей обновленных ФГОС – это (выберите один верный ответ)</a:t>
            </a:r>
          </a:p>
          <a:p>
            <a:pPr marL="342900" lvl="0" indent="-342900" algn="just">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способность к организации разных видов учебной деятельности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владение предметным содержанием на углубленном уровне</a:t>
            </a: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умение разрабатывать рабочую программу по предмету</a:t>
            </a: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умение разрабатывать задания по функциональной грамотности</a:t>
            </a:r>
          </a:p>
          <a:p>
            <a:pPr>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6. Какие результаты обучения сформулированы в категориях системно-</a:t>
            </a:r>
            <a:r>
              <a:rPr lang="ru-RU" sz="1100" dirty="0" err="1" smtClean="0">
                <a:effectLst/>
                <a:latin typeface="Times New Roman" panose="02020603050405020304" pitchFamily="18" charset="0"/>
                <a:ea typeface="Calibri" panose="020F0502020204030204" pitchFamily="34" charset="0"/>
                <a:cs typeface="Times New Roman" panose="02020603050405020304" pitchFamily="18" charset="0"/>
              </a:rPr>
              <a:t>деятельностного</a:t>
            </a: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подхода (выберите все верные ответы)? </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формирование системы научных физических знаний</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характеризовать физику как науку о природе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приобретение опыта использования научного метода</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перечислять источники математических знаний</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формирование основ экологической грамотности</a:t>
            </a:r>
          </a:p>
          <a:p>
            <a:pPr marL="90170"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7. Во ФГОС 2021 к универсальным учебным познавательным действиям относятся:</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Базовые логические действия</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Самоорганизация </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Работа с информацией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Общение </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Базовые исследовательские действия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Совместная деятельность</a:t>
            </a:r>
          </a:p>
          <a:p>
            <a:pPr>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8. Во ФГОС 2021 на углубленном уровнях не определены требования к учебному предмету (выберите один верный ответ):</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Математика </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Информатика </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Русский язык</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Физика </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Химия</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Биология </a:t>
            </a:r>
          </a:p>
          <a:p>
            <a:pPr>
              <a:lnSpc>
                <a:spcPct val="107000"/>
              </a:lnSpc>
              <a:spcAft>
                <a:spcPts val="800"/>
              </a:spcAft>
            </a:pPr>
            <a:r>
              <a:rPr lang="ru-RU"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9. Требования ФГОС 2021 детализированы в методическом документе (выберите один верный ответ)</a:t>
            </a:r>
          </a:p>
          <a:p>
            <a:pPr marL="457200" indent="-228600">
              <a:lnSpc>
                <a:spcPct val="107000"/>
              </a:lnSpc>
              <a:spcAft>
                <a:spcPts val="800"/>
              </a:spcAft>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примерные рабочие программы</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228600">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учебники из федерального перечня</a:t>
            </a:r>
          </a:p>
          <a:p>
            <a:pPr marL="457200" indent="-228600">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информационные и учебные ресурсы образовательной организации</a:t>
            </a:r>
          </a:p>
          <a:p>
            <a:pPr marL="457200" indent="-228600">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контрольно-измерительные материалы для государственной итоговой аттестации</a:t>
            </a:r>
          </a:p>
          <a:p>
            <a:pPr>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10. Задача по формированию функциональной грамотности школьников впервые поставлена во (выберите один верный ответ)</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ФГОС 2004</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ФГОС 2009</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ФГОС 2010</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ФГОС 2021</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11. Во ФГОС 2021 нашли свое отражение вопросы (выберите один верный ответ)</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финансовой грамотности</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навыков XXI века</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функциональной грамотности</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все ответы верны</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77705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034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455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416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2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786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ru-RU" dirty="0" smtClean="0">
                <a:latin typeface="Century Gothic" panose="020B0502020202020204" pitchFamily="34" charset="0"/>
              </a:rPr>
              <a:t>Примерные рабочие программы по предметам обязательной части учебного плана: </a:t>
            </a:r>
            <a:r>
              <a:rPr lang="ru-RU" dirty="0" smtClean="0">
                <a:latin typeface="Century Gothic" panose="020B0502020202020204" pitchFamily="34" charset="0"/>
                <a:hlinkClick r:id="rId3"/>
              </a:rPr>
              <a:t>https://edsoo.ru/Primernie_rabochie_progra.htm</a:t>
            </a:r>
            <a:endParaRPr lang="ru-RU" dirty="0" smtClean="0">
              <a:latin typeface="Century Gothic" panose="020B0502020202020204" pitchFamily="34" charset="0"/>
            </a:endParaRPr>
          </a:p>
          <a:p>
            <a:endParaRPr lang="ru-RU" dirty="0" smtClean="0">
              <a:latin typeface="Century Gothic" panose="020B0502020202020204" pitchFamily="34" charset="0"/>
            </a:endParaRPr>
          </a:p>
          <a:p>
            <a:r>
              <a:rPr lang="ru-RU" dirty="0" smtClean="0">
                <a:latin typeface="Century Gothic" panose="020B0502020202020204" pitchFamily="34" charset="0"/>
              </a:rPr>
              <a:t> • Конструктор рабочих программ: </a:t>
            </a:r>
            <a:r>
              <a:rPr lang="ru-RU" dirty="0" smtClean="0">
                <a:latin typeface="Century Gothic" panose="020B0502020202020204" pitchFamily="34" charset="0"/>
                <a:hlinkClick r:id="rId4"/>
              </a:rPr>
              <a:t>https://edsoo.ru/constructor/</a:t>
            </a:r>
            <a:endParaRPr lang="ru-RU" dirty="0" smtClean="0">
              <a:latin typeface="Century Gothic" panose="020B0502020202020204" pitchFamily="34" charset="0"/>
            </a:endParaRPr>
          </a:p>
          <a:p>
            <a:endParaRPr lang="ru-RU" dirty="0" smtClean="0">
              <a:latin typeface="Century Gothic" panose="020B0502020202020204" pitchFamily="34" charset="0"/>
            </a:endParaRPr>
          </a:p>
          <a:p>
            <a:r>
              <a:rPr lang="ru-RU" dirty="0" smtClean="0">
                <a:latin typeface="Century Gothic" panose="020B0502020202020204" pitchFamily="34" charset="0"/>
              </a:rPr>
              <a:t> • Методические </a:t>
            </a:r>
            <a:r>
              <a:rPr lang="ru-RU" dirty="0" err="1" smtClean="0">
                <a:latin typeface="Century Gothic" panose="020B0502020202020204" pitchFamily="34" charset="0"/>
              </a:rPr>
              <a:t>видеоуроки</a:t>
            </a:r>
            <a:r>
              <a:rPr lang="ru-RU" dirty="0" smtClean="0">
                <a:latin typeface="Century Gothic" panose="020B0502020202020204" pitchFamily="34" charset="0"/>
              </a:rPr>
              <a:t> для педагогов: </a:t>
            </a:r>
            <a:r>
              <a:rPr lang="ru-RU" dirty="0" smtClean="0">
                <a:latin typeface="Century Gothic" panose="020B0502020202020204" pitchFamily="34" charset="0"/>
                <a:hlinkClick r:id="rId5"/>
              </a:rPr>
              <a:t>https://edsoo.ru/Metodicheskie_videouroki.htm</a:t>
            </a:r>
            <a:endParaRPr lang="ru-RU" dirty="0" smtClean="0">
              <a:latin typeface="Century Gothic" panose="020B0502020202020204" pitchFamily="34" charset="0"/>
            </a:endParaRPr>
          </a:p>
          <a:p>
            <a:endParaRPr lang="ru-RU" dirty="0" smtClean="0">
              <a:latin typeface="Century Gothic" panose="020B0502020202020204" pitchFamily="34" charset="0"/>
            </a:endParaRPr>
          </a:p>
          <a:p>
            <a:r>
              <a:rPr lang="ru-RU" dirty="0" smtClean="0">
                <a:latin typeface="Century Gothic" panose="020B0502020202020204" pitchFamily="34" charset="0"/>
              </a:rPr>
              <a:t> • Учебные пособия, посвященные актуальным вопросам обновления предметного содержания по основным предметным областям ФГОС НОО и ООО: </a:t>
            </a:r>
            <a:r>
              <a:rPr lang="ru-RU" dirty="0" smtClean="0">
                <a:latin typeface="Century Gothic" panose="020B0502020202020204" pitchFamily="34" charset="0"/>
                <a:hlinkClick r:id="rId6"/>
              </a:rPr>
              <a:t>https://edsoo.ru/Metodicheskie_posobiya_i_v.htm</a:t>
            </a:r>
            <a:endParaRPr lang="ru-RU" dirty="0" smtClean="0">
              <a:latin typeface="Century Gothic" panose="020B0502020202020204" pitchFamily="34" charset="0"/>
            </a:endParaRPr>
          </a:p>
          <a:p>
            <a:endParaRPr lang="ru-RU" dirty="0" smtClean="0">
              <a:latin typeface="Century Gothic" panose="020B0502020202020204" pitchFamily="34" charset="0"/>
            </a:endParaRPr>
          </a:p>
          <a:p>
            <a:r>
              <a:rPr lang="ru-RU" dirty="0" smtClean="0">
                <a:latin typeface="Century Gothic" panose="020B0502020202020204" pitchFamily="34" charset="0"/>
              </a:rPr>
              <a:t> Горячая линия: </a:t>
            </a:r>
            <a:r>
              <a:rPr lang="ru-RU" dirty="0" smtClean="0">
                <a:latin typeface="Century Gothic" panose="020B0502020202020204" pitchFamily="34" charset="0"/>
                <a:hlinkClick r:id="rId7"/>
              </a:rPr>
              <a:t>https://edsoo.ru/Goryachaya_liniya.htm</a:t>
            </a:r>
            <a:endParaRPr lang="ru-RU" dirty="0" smtClean="0">
              <a:latin typeface="Century Gothic" panose="020B0502020202020204" pitchFamily="34" charset="0"/>
            </a:endParaRPr>
          </a:p>
          <a:p>
            <a:endParaRPr lang="ru-RU" dirty="0" smtClean="0">
              <a:latin typeface="Century Gothic" panose="020B0502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137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ru-RU" sz="1100" dirty="0" smtClean="0">
                <a:latin typeface="Times New Roman" panose="02020603050405020304" pitchFamily="18" charset="0"/>
                <a:cs typeface="Times New Roman" panose="02020603050405020304" pitchFamily="18" charset="0"/>
              </a:rPr>
              <a:t>Проверка – самоконтроль по эталону.</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1. Отличительными особенностями обновленных ФГОС являются (выберите один верный ответ):</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конкретизированные формулировки предметных, метапредметных, личностных результатов обучения</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результатов освоения образовательной программы в категориях системно-</a:t>
            </a:r>
            <a:r>
              <a:rPr lang="ru-RU" sz="1100" dirty="0" err="1" smtClean="0">
                <a:effectLst/>
                <a:latin typeface="Times New Roman" panose="02020603050405020304" pitchFamily="18" charset="0"/>
                <a:ea typeface="Calibri" panose="020F0502020204030204" pitchFamily="34" charset="0"/>
                <a:cs typeface="Times New Roman" panose="02020603050405020304" pitchFamily="18" charset="0"/>
              </a:rPr>
              <a:t>деятельностного</a:t>
            </a: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подхода</a:t>
            </a: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наличие требований к структуре программ, условиям реализации программ, результатам освоения программ </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вариативность сроков реализации программ </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2. Какой подход лежит в основе ФГОС 2021 (выберите один верный ответ)</a:t>
            </a:r>
          </a:p>
          <a:p>
            <a:pPr marL="342900" lvl="0" indent="-342900" algn="just">
              <a:lnSpc>
                <a:spcPct val="107000"/>
              </a:lnSpc>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субъект-субъектный</a:t>
            </a:r>
          </a:p>
          <a:p>
            <a:pPr marL="342900" lvl="0" indent="-342900" algn="just">
              <a:lnSpc>
                <a:spcPct val="107000"/>
              </a:lnSpc>
              <a:buFont typeface="+mj-lt"/>
              <a:buAutoNum type="alphaLcParenR"/>
            </a:pPr>
            <a:r>
              <a:rPr lang="ru-RU" sz="1100" dirty="0" err="1" smtClean="0">
                <a:effectLst/>
                <a:latin typeface="Times New Roman" panose="02020603050405020304" pitchFamily="18" charset="0"/>
                <a:ea typeface="Calibri" panose="020F0502020204030204" pitchFamily="34" charset="0"/>
                <a:cs typeface="Times New Roman" panose="02020603050405020304" pitchFamily="18" charset="0"/>
              </a:rPr>
              <a:t>знаниевый</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системный</a:t>
            </a:r>
          </a:p>
          <a:p>
            <a:pPr marL="342900" lvl="0" indent="-342900" algn="just">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системно-</a:t>
            </a:r>
            <a:r>
              <a:rPr lang="ru-RU"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деятельностный</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3. Требования к </a:t>
            </a:r>
            <a:r>
              <a:rPr lang="ru-RU"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результатам освоения программ основного общего образования представлены в </a:t>
            </a: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(выберите один верный ответ)</a:t>
            </a:r>
          </a:p>
          <a:p>
            <a:pPr marL="342900" lvl="0" indent="-342900" algn="just">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ФГОС 2021</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примерных рабочих программах</a:t>
            </a: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универсальном кодификаторе</a:t>
            </a: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примерных основных образовательных программах</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4. Целевыми группами ФГОС 2021 НОО, ООО являются (выберите все верные ответы):</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Руководители и педагоги организаций общего образования</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Разработчики КИМ для государственной итоговой аттестации</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Руководители и педагоги организаций дополнительного образования</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Авторы учебников для общего образования</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Руководители и педагоги организаций среднего профессионального образования</a:t>
            </a:r>
          </a:p>
          <a:p>
            <a:pPr algn="just">
              <a:lnSpc>
                <a:spcPct val="107000"/>
              </a:lnSpc>
              <a:spcAft>
                <a:spcPts val="800"/>
              </a:spcAft>
            </a:pPr>
            <a:r>
              <a:rPr lang="ru-RU" sz="11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5. Ведущая компетенция учителя, показывающая его готовность к реализации целей обновленных ФГОС – это (выберите один верный ответ)</a:t>
            </a:r>
          </a:p>
          <a:p>
            <a:pPr marL="342900" lvl="0" indent="-342900" algn="just">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способность к организации разных видов учебной деятельности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владение предметным содержанием на углубленном уровне</a:t>
            </a: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умение разрабатывать рабочую программу по предмету</a:t>
            </a:r>
          </a:p>
          <a:p>
            <a:pPr marL="342900" lvl="0" indent="-342900" algn="just">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умение разрабатывать задания по функциональной грамотности</a:t>
            </a:r>
          </a:p>
          <a:p>
            <a:pPr>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6. Какие результаты обучения сформулированы в категориях системно-</a:t>
            </a:r>
            <a:r>
              <a:rPr lang="ru-RU" sz="1100" dirty="0" err="1" smtClean="0">
                <a:effectLst/>
                <a:latin typeface="Times New Roman" panose="02020603050405020304" pitchFamily="18" charset="0"/>
                <a:ea typeface="Calibri" panose="020F0502020204030204" pitchFamily="34" charset="0"/>
                <a:cs typeface="Times New Roman" panose="02020603050405020304" pitchFamily="18" charset="0"/>
              </a:rPr>
              <a:t>деятельностного</a:t>
            </a: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подхода (выберите все верные ответы)? </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формирование системы научных физических знаний</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характеризовать физику как науку о природе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приобретение опыта использования научного метода</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перечислять источники математических знаний</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формирование основ экологической грамотности</a:t>
            </a:r>
          </a:p>
          <a:p>
            <a:pPr marL="457200">
              <a:lnSpc>
                <a:spcPct val="107000"/>
              </a:lnSpc>
              <a:spcAft>
                <a:spcPts val="80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7. Во ФГОС 2021 к универсальным учебным познавательным действиям относятся:</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Базовые логические действия</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Самоорганизация </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Работа с информацией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Общение </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Базовые исследовательские действия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Совместная деятельность</a:t>
            </a:r>
          </a:p>
          <a:p>
            <a:pPr>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8. Во ФГОС 2021 на углубленном уровнях не определены требования к учебному предмету (выберите один верный ответ):</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Математика </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Информатика </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Русский язык</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Физика </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Химия</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Биология </a:t>
            </a:r>
          </a:p>
          <a:p>
            <a:pPr>
              <a:lnSpc>
                <a:spcPct val="107000"/>
              </a:lnSpc>
              <a:spcAft>
                <a:spcPts val="800"/>
              </a:spcAft>
            </a:pPr>
            <a:r>
              <a:rPr lang="ru-RU"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9. Требования ФГОС 2021 детализированы в методическом документе (выберите один верный ответ)</a:t>
            </a:r>
          </a:p>
          <a:p>
            <a:pPr marL="457200" indent="-228600">
              <a:lnSpc>
                <a:spcPct val="107000"/>
              </a:lnSpc>
              <a:spcAft>
                <a:spcPts val="800"/>
              </a:spcAft>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примерные рабочие программы</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228600">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учебники из федерального перечня</a:t>
            </a:r>
          </a:p>
          <a:p>
            <a:pPr marL="457200" indent="-228600">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информационные и учебные ресурсы образовательной организации</a:t>
            </a:r>
          </a:p>
          <a:p>
            <a:pPr marL="457200" indent="-228600">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контрольно-измерительные материалы для государственной итоговой аттестации</a:t>
            </a:r>
          </a:p>
          <a:p>
            <a:pPr>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10. Задача по формированию функциональной грамотности школьников впервые поставлена во (выберите один верный ответ)</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ФГОС 2004</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ФГОС 2009</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ФГОС 2010</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ФГОС 2021</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11. Во ФГОС 2021 нашли свое отражение вопросы (выберите один верный ответ)</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финансовой грамотности</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навыков XXI века</a:t>
            </a:r>
          </a:p>
          <a:p>
            <a:pPr marL="342900" lvl="0" indent="-342900">
              <a:lnSpc>
                <a:spcPct val="107000"/>
              </a:lnSpc>
              <a:spcAft>
                <a:spcPts val="800"/>
              </a:spcAft>
              <a:buFont typeface="+mj-lt"/>
              <a:buAutoNum type="alphaLcParenR"/>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функциональной грамотности</a:t>
            </a:r>
          </a:p>
          <a:p>
            <a:pPr marL="342900" lvl="0" indent="-342900">
              <a:lnSpc>
                <a:spcPct val="107000"/>
              </a:lnSpc>
              <a:spcAft>
                <a:spcPts val="800"/>
              </a:spcAft>
              <a:buFont typeface="+mj-lt"/>
              <a:buAutoNum type="alphaLcParenR"/>
            </a:pPr>
            <a:r>
              <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rPr>
              <a:t>все ответы верны</a:t>
            </a: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1790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ru-RU" dirty="0" smtClean="0">
                <a:latin typeface="Times New Roman" panose="02020603050405020304" pitchFamily="18" charset="0"/>
                <a:cs typeface="Times New Roman" panose="02020603050405020304" pitchFamily="18" charset="0"/>
              </a:rPr>
              <a:t>Резюме.</a:t>
            </a:r>
          </a:p>
          <a:p>
            <a:pPr algn="just"/>
            <a:r>
              <a:rPr lang="ru-RU" dirty="0" smtClean="0">
                <a:latin typeface="Times New Roman" panose="02020603050405020304" pitchFamily="18" charset="0"/>
                <a:cs typeface="Times New Roman" panose="02020603050405020304" pitchFamily="18" charset="0"/>
              </a:rPr>
              <a:t>Почему потребовалась доработка ФГОС?</a:t>
            </a:r>
          </a:p>
          <a:p>
            <a:pPr algn="just"/>
            <a:r>
              <a:rPr lang="ru-RU" dirty="0" smtClean="0">
                <a:latin typeface="Times New Roman" panose="02020603050405020304" pitchFamily="18" charset="0"/>
                <a:cs typeface="Times New Roman" panose="02020603050405020304" pitchFamily="18" charset="0"/>
              </a:rPr>
              <a:t>Поручение Президента Российской Федерации, сформулированное в феврале 2017 года, и относящееся к нормативно-правовым актам стратегического планирования, ставит с предельной четкостью задачу по систематическому обновлению содержания, а также по нормативно-правовому закреплению механизма корректировки федеральных государственных образовательных стандартов.  В основе решения задач по обновлению содержания общего образования учтены шесть ключевых факторов, тесно связанных с результатами деятельности всей системы общего образования (на слайде).</a:t>
            </a: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Что же гарантирует равенство для всех и каждого? Инструментом для воссоздания единого образовательного пространства в Российской Федерации  становятся ФГОС 2021, принятые 31 мая 2021 года, которые являются единственным государственным нормативным документом, который создает именно нормирующий фундамент для  методических документов, по которым работает вся сложная и большая система образования, не только школа, но и все, что со школой связано.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Calibri" panose="020F0502020204030204"/>
              <a:ea typeface="Arial"/>
              <a:cs typeface="Arial"/>
              <a:sym typeface="Arial"/>
            </a:endParaRPr>
          </a:p>
          <a:p>
            <a:endParaRPr lang="ru-RU"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301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Почему обновлённые? Стандарты приведены в соответствие Федеральному закону «Об образовании в Российской Федерации»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Государство заинтересовано в повышении результативности обучения российских школьников и в Стандартах учтены ключевые приоритеты системы образования РФ (на слайде). Обновлённые Стандарты предлагают несколько принципиально новых установок: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ориентируют на формирование единого образовательного пространства на всей территории Российской Федерации;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повышают качество образовательного процесса за счёт внеурочных форм деятельности и внедрения новых технологий в образовательный процесс;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формируют личностные и предметные навыки, позволяющие применять школьные знания в реальных жизненных ситуациях, т.е. формируют функциональную грамотность;</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учитывают </a:t>
            </a:r>
            <a:r>
              <a:rPr kumimoji="0" lang="ru-RU" sz="11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здоровьесберегающие</a:t>
            </a: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 факторы в процессе обучения.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Методологическая основа Стандартов осталась прежней: системно-</a:t>
            </a:r>
            <a:r>
              <a:rPr kumimoji="0" lang="ru-RU" sz="11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деятельностный</a:t>
            </a: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 подход, который предполагает достижение образовательных результатов в ходе учебной деятельности, в ходе создания учебных ситуаций, в которых знание находит свое применение при решении задач академической или практической направленности. </a:t>
            </a:r>
          </a:p>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71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rPr>
              <a:t>При переходе на новые Стандарты рекомендуем руководствоваться в том числе документами, перечень которых представлен на слайде.</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a:p>
            <a:endParaRPr lang="ru-RU"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6941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0950"/>
            <a:ext cx="6011863" cy="3382963"/>
          </a:xfrm>
        </p:spPr>
      </p:sp>
      <p:sp>
        <p:nvSpPr>
          <p:cNvPr id="3" name="Заметки 2"/>
          <p:cNvSpPr>
            <a:spLocks noGrp="1"/>
          </p:cNvSpPr>
          <p:nvPr>
            <p:ph type="body" idx="1"/>
          </p:nvPr>
        </p:nvSpPr>
        <p:spPr/>
        <p:txBody>
          <a:bodyPr/>
          <a:lstStyle/>
          <a:p>
            <a:r>
              <a:rPr lang="ru-RU" dirty="0" smtClean="0"/>
              <a:t>И, конечно же, учитываем Концепции преподавания предметов, на 01.08.2022 их утверждено 17.</a:t>
            </a:r>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1CE15-0C60-4A92-8BB2-D40E8AC1C41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55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609154" y="76009"/>
            <a:ext cx="7030879" cy="207749"/>
          </a:xfrm>
        </p:spPr>
        <p:txBody>
          <a:bodyPr lIns="0" tIns="0" rIns="0" bIns="0"/>
          <a:lstStyle>
            <a:lvl1pPr>
              <a:defRPr sz="1350" b="0" i="0">
                <a:solidFill>
                  <a:srgbClr val="2C2B8D"/>
                </a:solidFill>
                <a:latin typeface="Tahoma"/>
                <a:cs typeface="Tahoma"/>
              </a:defRPr>
            </a:lvl1pPr>
          </a:lstStyle>
          <a:p>
            <a:endParaRPr/>
          </a:p>
        </p:txBody>
      </p:sp>
      <p:sp>
        <p:nvSpPr>
          <p:cNvPr id="3" name="Holder 3"/>
          <p:cNvSpPr>
            <a:spLocks noGrp="1"/>
          </p:cNvSpPr>
          <p:nvPr>
            <p:ph sz="half" idx="2"/>
          </p:nvPr>
        </p:nvSpPr>
        <p:spPr>
          <a:xfrm>
            <a:off x="457200" y="1183005"/>
            <a:ext cx="397764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16722" y="2486120"/>
            <a:ext cx="3950018" cy="161583"/>
          </a:xfrm>
          <a:prstGeom prst="rect">
            <a:avLst/>
          </a:prstGeom>
        </p:spPr>
        <p:txBody>
          <a:bodyPr wrap="square" lIns="0" tIns="0" rIns="0" bIns="0">
            <a:spAutoFit/>
          </a:bodyPr>
          <a:lstStyle>
            <a:lvl1pPr>
              <a:defRPr sz="1050" b="0" i="0">
                <a:solidFill>
                  <a:schemeClr val="tx1"/>
                </a:solidFill>
                <a:latin typeface="Microsoft JhengHei UI Light"/>
                <a:cs typeface="Microsoft JhengHei UI Light"/>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A6A6A6"/>
                </a:solidFill>
                <a:latin typeface="Calibri"/>
                <a:cs typeface="Calibri"/>
              </a:defRPr>
            </a:lvl1pPr>
          </a:lstStyle>
          <a:p>
            <a:pPr marL="9525">
              <a:lnSpc>
                <a:spcPts val="930"/>
              </a:lnSpc>
            </a:pPr>
            <a:r>
              <a:rPr lang="ru-RU" smtClean="0"/>
              <a:t>©</a:t>
            </a:r>
            <a:r>
              <a:rPr lang="ru-RU" spc="-8" smtClean="0"/>
              <a:t> </a:t>
            </a:r>
            <a:r>
              <a:rPr lang="ru-RU" spc="-11" smtClean="0"/>
              <a:t>АО</a:t>
            </a:r>
            <a:r>
              <a:rPr lang="ru-RU" spc="4" smtClean="0"/>
              <a:t> </a:t>
            </a:r>
            <a:r>
              <a:rPr lang="ru-RU" spc="-8" smtClean="0"/>
              <a:t>«Издательство</a:t>
            </a:r>
            <a:r>
              <a:rPr lang="ru-RU" spc="11" smtClean="0"/>
              <a:t> </a:t>
            </a:r>
            <a:r>
              <a:rPr lang="ru-RU" spc="-4" smtClean="0"/>
              <a:t>«Просвещение»,</a:t>
            </a:r>
            <a:r>
              <a:rPr lang="ru-RU" spc="8" smtClean="0"/>
              <a:t> </a:t>
            </a:r>
            <a:r>
              <a:rPr lang="ru-RU" smtClean="0"/>
              <a:t>2022</a:t>
            </a:r>
            <a:endParaRPr lang="ru-RU"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8/22/2022</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28575">
              <a:lnSpc>
                <a:spcPts val="930"/>
              </a:lnSpc>
            </a:pPr>
            <a:fld id="{81D60167-4931-47E6-BA6A-407CBD079E47}" type="slidenum">
              <a:rPr lang="ru-RU" smtClean="0"/>
              <a:pPr marL="28575">
                <a:lnSpc>
                  <a:spcPts val="930"/>
                </a:lnSpc>
              </a:pPr>
              <a:t>‹#›</a:t>
            </a:fld>
            <a:endParaRPr lang="ru-RU" dirty="0"/>
          </a:p>
        </p:txBody>
      </p:sp>
    </p:spTree>
    <p:extLst>
      <p:ext uri="{BB962C8B-B14F-4D97-AF65-F5344CB8AC3E}">
        <p14:creationId xmlns:p14="http://schemas.microsoft.com/office/powerpoint/2010/main" val="388203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609154" y="76009"/>
            <a:ext cx="7030879" cy="207749"/>
          </a:xfrm>
        </p:spPr>
        <p:txBody>
          <a:bodyPr lIns="0" tIns="0" rIns="0" bIns="0"/>
          <a:lstStyle>
            <a:lvl1pPr>
              <a:defRPr sz="1350" b="0" i="0">
                <a:solidFill>
                  <a:srgbClr val="2C2B8D"/>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A6A6A6"/>
                </a:solidFill>
                <a:latin typeface="Calibri"/>
                <a:cs typeface="Calibri"/>
              </a:defRPr>
            </a:lvl1pPr>
          </a:lstStyle>
          <a:p>
            <a:pPr marL="9525">
              <a:lnSpc>
                <a:spcPts val="930"/>
              </a:lnSpc>
            </a:pPr>
            <a:r>
              <a:rPr lang="ru-RU" smtClean="0"/>
              <a:t>©</a:t>
            </a:r>
            <a:r>
              <a:rPr lang="ru-RU" spc="-8" smtClean="0"/>
              <a:t> </a:t>
            </a:r>
            <a:r>
              <a:rPr lang="ru-RU" spc="-11" smtClean="0"/>
              <a:t>АО</a:t>
            </a:r>
            <a:r>
              <a:rPr lang="ru-RU" spc="4" smtClean="0"/>
              <a:t> </a:t>
            </a:r>
            <a:r>
              <a:rPr lang="ru-RU" spc="-8" smtClean="0"/>
              <a:t>«Издательство</a:t>
            </a:r>
            <a:r>
              <a:rPr lang="ru-RU" spc="11" smtClean="0"/>
              <a:t> </a:t>
            </a:r>
            <a:r>
              <a:rPr lang="ru-RU" spc="-4" smtClean="0"/>
              <a:t>«Просвещение»,</a:t>
            </a:r>
            <a:r>
              <a:rPr lang="ru-RU" spc="8" smtClean="0"/>
              <a:t> </a:t>
            </a:r>
            <a:r>
              <a:rPr lang="ru-RU" smtClean="0"/>
              <a:t>2022</a:t>
            </a:r>
            <a:endParaRPr lang="ru-RU"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8/22/2022</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28575">
              <a:lnSpc>
                <a:spcPts val="930"/>
              </a:lnSpc>
            </a:pPr>
            <a:fld id="{81D60167-4931-47E6-BA6A-407CBD079E47}" type="slidenum">
              <a:rPr lang="ru-RU" smtClean="0"/>
              <a:pPr marL="28575">
                <a:lnSpc>
                  <a:spcPts val="930"/>
                </a:lnSpc>
              </a:pPr>
              <a:t>‹#›</a:t>
            </a:fld>
            <a:endParaRPr lang="ru-RU" dirty="0"/>
          </a:p>
        </p:txBody>
      </p:sp>
    </p:spTree>
    <p:extLst>
      <p:ext uri="{BB962C8B-B14F-4D97-AF65-F5344CB8AC3E}">
        <p14:creationId xmlns:p14="http://schemas.microsoft.com/office/powerpoint/2010/main" val="126147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A6A6A6"/>
                </a:solidFill>
                <a:latin typeface="Calibri"/>
                <a:cs typeface="Calibri"/>
              </a:defRPr>
            </a:lvl1pPr>
          </a:lstStyle>
          <a:p>
            <a:pPr marL="9525">
              <a:lnSpc>
                <a:spcPts val="930"/>
              </a:lnSpc>
            </a:pPr>
            <a:r>
              <a:rPr lang="ru-RU" smtClean="0"/>
              <a:t>©</a:t>
            </a:r>
            <a:r>
              <a:rPr lang="ru-RU" spc="-8" smtClean="0"/>
              <a:t> </a:t>
            </a:r>
            <a:r>
              <a:rPr lang="ru-RU" spc="-11" smtClean="0"/>
              <a:t>АО</a:t>
            </a:r>
            <a:r>
              <a:rPr lang="ru-RU" spc="4" smtClean="0"/>
              <a:t> </a:t>
            </a:r>
            <a:r>
              <a:rPr lang="ru-RU" spc="-8" smtClean="0"/>
              <a:t>«Издательство</a:t>
            </a:r>
            <a:r>
              <a:rPr lang="ru-RU" spc="11" smtClean="0"/>
              <a:t> </a:t>
            </a:r>
            <a:r>
              <a:rPr lang="ru-RU" spc="-4" smtClean="0"/>
              <a:t>«Просвещение»,</a:t>
            </a:r>
            <a:r>
              <a:rPr lang="ru-RU" spc="8" smtClean="0"/>
              <a:t> </a:t>
            </a:r>
            <a:r>
              <a:rPr lang="ru-RU" smtClean="0"/>
              <a:t>2022</a:t>
            </a:r>
            <a:endParaRPr lang="ru-RU"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8/22/2022</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28575">
              <a:lnSpc>
                <a:spcPts val="930"/>
              </a:lnSpc>
            </a:pPr>
            <a:fld id="{81D60167-4931-47E6-BA6A-407CBD079E47}" type="slidenum">
              <a:rPr lang="ru-RU" smtClean="0"/>
              <a:pPr marL="28575">
                <a:lnSpc>
                  <a:spcPts val="930"/>
                </a:lnSpc>
              </a:pPr>
              <a:t>‹#›</a:t>
            </a:fld>
            <a:endParaRPr lang="ru-RU" dirty="0"/>
          </a:p>
        </p:txBody>
      </p:sp>
    </p:spTree>
    <p:extLst>
      <p:ext uri="{BB962C8B-B14F-4D97-AF65-F5344CB8AC3E}">
        <p14:creationId xmlns:p14="http://schemas.microsoft.com/office/powerpoint/2010/main" val="3099970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A92861-0919-443B-95E9-C88482486E67}"/>
              </a:ext>
            </a:extLst>
          </p:cNvPr>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116F726C-4729-4252-80D0-0508C102DABE}"/>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F9A82F0E-5799-4879-8545-653B43E15BAF}"/>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5" name="Нижний колонтитул 4">
            <a:extLst>
              <a:ext uri="{FF2B5EF4-FFF2-40B4-BE49-F238E27FC236}">
                <a16:creationId xmlns:a16="http://schemas.microsoft.com/office/drawing/2014/main" id="{AF388C7E-AEF0-432F-B0DB-F272441DE1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9BECEF-DFDA-44CA-996C-B0E351F49413}"/>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307484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127306-EBF4-457B-AA60-7922736E2AD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3E9E021-1A29-45C3-9DA9-99FABF8C9F8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9EC6CE4-A8C1-4923-B4FF-9A319AE3D7E7}"/>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5" name="Нижний колонтитул 4">
            <a:extLst>
              <a:ext uri="{FF2B5EF4-FFF2-40B4-BE49-F238E27FC236}">
                <a16:creationId xmlns:a16="http://schemas.microsoft.com/office/drawing/2014/main" id="{DFAA3F5C-4623-4489-B3DF-D98E631423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0DBF7F-BDA5-4CAE-853C-C0DFC87170F6}"/>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1392954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D89B81-4618-4457-9334-15C66FFDF059}"/>
              </a:ext>
            </a:extLst>
          </p:cNvPr>
          <p:cNvSpPr>
            <a:spLocks noGrp="1"/>
          </p:cNvSpPr>
          <p:nvPr>
            <p:ph type="title"/>
          </p:nvPr>
        </p:nvSpPr>
        <p:spPr>
          <a:xfrm>
            <a:off x="623888" y="1282305"/>
            <a:ext cx="7886700" cy="2139553"/>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61763083-788D-44E5-B063-18124C7DA175}"/>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6328558-BB68-4271-8650-660322EE121A}"/>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5" name="Нижний колонтитул 4">
            <a:extLst>
              <a:ext uri="{FF2B5EF4-FFF2-40B4-BE49-F238E27FC236}">
                <a16:creationId xmlns:a16="http://schemas.microsoft.com/office/drawing/2014/main" id="{5230E0DC-51D5-4506-8BC1-5BAEC5992D6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1514F19-C84A-4AB5-ACF1-F6063A309D4E}"/>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189445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F246EE-4727-4C6C-8000-394E8B574E4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26A39D8-E8A6-4B30-831D-17CCAC97458E}"/>
              </a:ext>
            </a:extLst>
          </p:cNvPr>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2B06178-7C3D-4DA2-88BD-96BED207F15D}"/>
              </a:ext>
            </a:extLst>
          </p:cNvPr>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2312C3C-6AB7-4432-9EE6-395BDB312586}"/>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6" name="Нижний колонтитул 5">
            <a:extLst>
              <a:ext uri="{FF2B5EF4-FFF2-40B4-BE49-F238E27FC236}">
                <a16:creationId xmlns:a16="http://schemas.microsoft.com/office/drawing/2014/main" id="{A7735CAE-B500-4946-97A8-5E40ACD3C8A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0D3C6B3-A896-4291-8955-14961D5DECF2}"/>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3488943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8A8E60-4E51-40AE-B563-BD59A5925C6D}"/>
              </a:ext>
            </a:extLst>
          </p:cNvPr>
          <p:cNvSpPr>
            <a:spLocks noGrp="1"/>
          </p:cNvSpPr>
          <p:nvPr>
            <p:ph type="title"/>
          </p:nvPr>
        </p:nvSpPr>
        <p:spPr>
          <a:xfrm>
            <a:off x="629841" y="273846"/>
            <a:ext cx="7886700" cy="994172"/>
          </a:xfrm>
        </p:spPr>
        <p:txBody>
          <a:bodyPr/>
          <a:lstStyle/>
          <a:p>
            <a:r>
              <a:rPr lang="ru-RU"/>
              <a:t>Образец заголовка</a:t>
            </a:r>
          </a:p>
        </p:txBody>
      </p:sp>
      <p:sp>
        <p:nvSpPr>
          <p:cNvPr id="3" name="Текст 2">
            <a:extLst>
              <a:ext uri="{FF2B5EF4-FFF2-40B4-BE49-F238E27FC236}">
                <a16:creationId xmlns:a16="http://schemas.microsoft.com/office/drawing/2014/main" id="{78D77525-2642-4D2E-BA0D-580E991B8DD2}"/>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D80F9819-E757-4879-867B-EF8BA5736050}"/>
              </a:ext>
            </a:extLst>
          </p:cNvPr>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468512E-C801-4149-AEBD-389FE6579E51}"/>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CED2A832-F321-4D0F-B2DD-3F0BDD6E2E53}"/>
              </a:ext>
            </a:extLst>
          </p:cNvPr>
          <p:cNvSpPr>
            <a:spLocks noGrp="1"/>
          </p:cNvSpPr>
          <p:nvPr>
            <p:ph sz="quarter" idx="4"/>
          </p:nvPr>
        </p:nvSpPr>
        <p:spPr>
          <a:xfrm>
            <a:off x="4629151"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832104E-3214-4E0E-98AD-120A08834D4A}"/>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8" name="Нижний колонтитул 7">
            <a:extLst>
              <a:ext uri="{FF2B5EF4-FFF2-40B4-BE49-F238E27FC236}">
                <a16:creationId xmlns:a16="http://schemas.microsoft.com/office/drawing/2014/main" id="{9248990A-40F2-441C-AD21-1FD3DDACB19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0F90929-B511-4379-AF8A-D970913B39D2}"/>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3064609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BD0303-1CD7-4DC8-AB43-98560D214E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0BC4B05-2453-4E7E-9048-F1AFFCA8F493}"/>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4" name="Нижний колонтитул 3">
            <a:extLst>
              <a:ext uri="{FF2B5EF4-FFF2-40B4-BE49-F238E27FC236}">
                <a16:creationId xmlns:a16="http://schemas.microsoft.com/office/drawing/2014/main" id="{1780AF72-ED9C-4551-8E56-647BC55645C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231EEEC-97E1-42E9-8C43-B94AA9E952EB}"/>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267022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2EE8402-850A-490E-83F3-593007F01A3F}"/>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3" name="Нижний колонтитул 2">
            <a:extLst>
              <a:ext uri="{FF2B5EF4-FFF2-40B4-BE49-F238E27FC236}">
                <a16:creationId xmlns:a16="http://schemas.microsoft.com/office/drawing/2014/main" id="{B66BF0F5-7DD9-4D00-A1A3-1E2D8D025FC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7E022AB-49F5-4CAA-B07C-1AA972382C8B}"/>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228148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A63ADF-A98B-426D-BC8D-C3BB7DDA0AAE}"/>
              </a:ext>
            </a:extLst>
          </p:cNvPr>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E558C9D2-9FD3-4FEE-91E4-A29D3A772BD5}"/>
              </a:ext>
            </a:extLst>
          </p:cNvPr>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A22378B-444F-4AD7-BB09-30553D1DB43E}"/>
              </a:ext>
            </a:extLst>
          </p:cNvPr>
          <p:cNvSpPr>
            <a:spLocks noGrp="1"/>
          </p:cNvSpPr>
          <p:nvPr>
            <p:ph type="body" sz="half" idx="2"/>
          </p:nvPr>
        </p:nvSpPr>
        <p:spPr>
          <a:xfrm>
            <a:off x="629841" y="1543050"/>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C99A5690-8891-4EB1-8A6C-3DB77EF6C036}"/>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6" name="Нижний колонтитул 5">
            <a:extLst>
              <a:ext uri="{FF2B5EF4-FFF2-40B4-BE49-F238E27FC236}">
                <a16:creationId xmlns:a16="http://schemas.microsoft.com/office/drawing/2014/main" id="{42D15564-9134-4CD9-B4C0-AC57DC92FEE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7F5A84B-9BD8-4446-A2EC-BFBFF3077980}"/>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679882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50B695-2EF9-4CA6-99F9-3CC8882FFDC1}"/>
              </a:ext>
            </a:extLst>
          </p:cNvPr>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B08E11C8-6BF1-4224-8AA7-E57D50FF515F}"/>
              </a:ext>
            </a:extLst>
          </p:cNvPr>
          <p:cNvSpPr>
            <a:spLocks noGrp="1"/>
          </p:cNvSpPr>
          <p:nvPr>
            <p:ph type="pic" idx="1"/>
          </p:nvPr>
        </p:nvSpPr>
        <p:spPr>
          <a:xfrm>
            <a:off x="3887391" y="740571"/>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ru-RU"/>
          </a:p>
        </p:txBody>
      </p:sp>
      <p:sp>
        <p:nvSpPr>
          <p:cNvPr id="4" name="Текст 3">
            <a:extLst>
              <a:ext uri="{FF2B5EF4-FFF2-40B4-BE49-F238E27FC236}">
                <a16:creationId xmlns:a16="http://schemas.microsoft.com/office/drawing/2014/main" id="{6788796D-F9D4-488D-B180-EE8618F09313}"/>
              </a:ext>
            </a:extLst>
          </p:cNvPr>
          <p:cNvSpPr>
            <a:spLocks noGrp="1"/>
          </p:cNvSpPr>
          <p:nvPr>
            <p:ph type="body" sz="half" idx="2"/>
          </p:nvPr>
        </p:nvSpPr>
        <p:spPr>
          <a:xfrm>
            <a:off x="629841" y="1543050"/>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B7252602-96CB-44DE-B302-EA5DE8FDAFF4}"/>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6" name="Нижний колонтитул 5">
            <a:extLst>
              <a:ext uri="{FF2B5EF4-FFF2-40B4-BE49-F238E27FC236}">
                <a16:creationId xmlns:a16="http://schemas.microsoft.com/office/drawing/2014/main" id="{79E61919-D7FE-4277-B847-CD8DADD9E4A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E4972AA-57CC-441A-9369-77162737ACF0}"/>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1905274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0E64BA-A9E6-44AA-84D4-0770AFB5040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88EF90A-D356-4574-95EE-D9F022B535C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F2284C-3B27-43E1-B5A0-5431B3730C33}"/>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5" name="Нижний колонтитул 4">
            <a:extLst>
              <a:ext uri="{FF2B5EF4-FFF2-40B4-BE49-F238E27FC236}">
                <a16:creationId xmlns:a16="http://schemas.microsoft.com/office/drawing/2014/main" id="{DEEB4D3F-18C5-4E54-99E5-403AAEE151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BD4ABE4-0B18-43EE-97B6-0935ECD027D6}"/>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99837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B1AF9ED-3F57-4215-B0DE-547C21501BF1}"/>
              </a:ext>
            </a:extLst>
          </p:cNvPr>
          <p:cNvSpPr>
            <a:spLocks noGrp="1"/>
          </p:cNvSpPr>
          <p:nvPr>
            <p:ph type="title" orient="vert"/>
          </p:nvPr>
        </p:nvSpPr>
        <p:spPr>
          <a:xfrm>
            <a:off x="6543676" y="273844"/>
            <a:ext cx="1971675" cy="435887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8B6D55D-4162-42C5-9BED-C0AE78DC9B45}"/>
              </a:ext>
            </a:extLst>
          </p:cNvPr>
          <p:cNvSpPr>
            <a:spLocks noGrp="1"/>
          </p:cNvSpPr>
          <p:nvPr>
            <p:ph type="body" orient="vert" idx="1"/>
          </p:nvPr>
        </p:nvSpPr>
        <p:spPr>
          <a:xfrm>
            <a:off x="628651"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D3B051-2B3A-4B82-A50E-15A7B938BDF4}"/>
              </a:ext>
            </a:extLst>
          </p:cNvPr>
          <p:cNvSpPr>
            <a:spLocks noGrp="1"/>
          </p:cNvSpPr>
          <p:nvPr>
            <p:ph type="dt" sz="half" idx="10"/>
          </p:nvPr>
        </p:nvSpPr>
        <p:spPr/>
        <p:txBody>
          <a:bodyPr/>
          <a:lstStyle/>
          <a:p>
            <a:fld id="{1D8BD707-D9CF-40AE-B4C6-C98DA3205C09}" type="datetimeFigureOut">
              <a:rPr lang="en-US" smtClean="0"/>
              <a:t>8/22/2022</a:t>
            </a:fld>
            <a:endParaRPr lang="en-US"/>
          </a:p>
        </p:txBody>
      </p:sp>
      <p:sp>
        <p:nvSpPr>
          <p:cNvPr id="5" name="Нижний колонтитул 4">
            <a:extLst>
              <a:ext uri="{FF2B5EF4-FFF2-40B4-BE49-F238E27FC236}">
                <a16:creationId xmlns:a16="http://schemas.microsoft.com/office/drawing/2014/main" id="{FDE27828-B2AC-4486-ADBD-685382C5A5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979ECE0-2A45-470A-8F01-83C9295E0461}"/>
              </a:ext>
            </a:extLst>
          </p:cNvPr>
          <p:cNvSpPr>
            <a:spLocks noGrp="1"/>
          </p:cNvSpPr>
          <p:nvPr>
            <p:ph type="sldNum" sz="quarter" idx="12"/>
          </p:nvPr>
        </p:nvSpPr>
        <p:spPr/>
        <p:txBody>
          <a:body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2518447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1860760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44958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87625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35860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22988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3339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30624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154996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2631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58318" y="349758"/>
            <a:ext cx="362426" cy="21907"/>
          </a:xfrm>
          <a:custGeom>
            <a:avLst/>
            <a:gdLst/>
            <a:ahLst/>
            <a:cxnLst/>
            <a:rect l="l" t="t" r="r" b="b"/>
            <a:pathLst>
              <a:path w="483234" h="29209">
                <a:moveTo>
                  <a:pt x="481825" y="0"/>
                </a:moveTo>
                <a:lnTo>
                  <a:pt x="0" y="0"/>
                </a:lnTo>
                <a:lnTo>
                  <a:pt x="0" y="28955"/>
                </a:lnTo>
                <a:lnTo>
                  <a:pt x="483107" y="28955"/>
                </a:lnTo>
                <a:lnTo>
                  <a:pt x="481825" y="0"/>
                </a:lnTo>
                <a:close/>
              </a:path>
            </a:pathLst>
          </a:custGeom>
          <a:solidFill>
            <a:srgbClr val="2C2B8D"/>
          </a:solidFill>
        </p:spPr>
        <p:txBody>
          <a:bodyPr wrap="square" lIns="0" tIns="0" rIns="0" bIns="0" rtlCol="0"/>
          <a:lstStyle/>
          <a:p>
            <a:endParaRPr sz="1050"/>
          </a:p>
        </p:txBody>
      </p:sp>
      <p:sp>
        <p:nvSpPr>
          <p:cNvPr id="17" name="bg object 17"/>
          <p:cNvSpPr/>
          <p:nvPr/>
        </p:nvSpPr>
        <p:spPr>
          <a:xfrm>
            <a:off x="840104" y="349758"/>
            <a:ext cx="362426" cy="21907"/>
          </a:xfrm>
          <a:custGeom>
            <a:avLst/>
            <a:gdLst/>
            <a:ahLst/>
            <a:cxnLst/>
            <a:rect l="l" t="t" r="r" b="b"/>
            <a:pathLst>
              <a:path w="483234" h="29209">
                <a:moveTo>
                  <a:pt x="483107" y="0"/>
                </a:moveTo>
                <a:lnTo>
                  <a:pt x="2882" y="0"/>
                </a:lnTo>
                <a:lnTo>
                  <a:pt x="0" y="28955"/>
                </a:lnTo>
                <a:lnTo>
                  <a:pt x="483107" y="28955"/>
                </a:lnTo>
                <a:lnTo>
                  <a:pt x="483107" y="0"/>
                </a:lnTo>
                <a:close/>
              </a:path>
            </a:pathLst>
          </a:custGeom>
          <a:solidFill>
            <a:srgbClr val="2C2B8D"/>
          </a:solidFill>
        </p:spPr>
        <p:txBody>
          <a:bodyPr wrap="square" lIns="0" tIns="0" rIns="0" bIns="0" rtlCol="0"/>
          <a:lstStyle/>
          <a:p>
            <a:endParaRPr sz="1050"/>
          </a:p>
        </p:txBody>
      </p:sp>
      <p:pic>
        <p:nvPicPr>
          <p:cNvPr id="18" name="bg object 18"/>
          <p:cNvPicPr/>
          <p:nvPr/>
        </p:nvPicPr>
        <p:blipFill>
          <a:blip r:embed="rId2" cstate="print"/>
          <a:stretch>
            <a:fillRect/>
          </a:stretch>
        </p:blipFill>
        <p:spPr>
          <a:xfrm>
            <a:off x="254890" y="425196"/>
            <a:ext cx="82295" cy="77724"/>
          </a:xfrm>
          <a:prstGeom prst="rect">
            <a:avLst/>
          </a:prstGeom>
        </p:spPr>
      </p:pic>
      <p:pic>
        <p:nvPicPr>
          <p:cNvPr id="19" name="bg object 19"/>
          <p:cNvPicPr/>
          <p:nvPr/>
        </p:nvPicPr>
        <p:blipFill>
          <a:blip r:embed="rId3" cstate="print"/>
          <a:stretch>
            <a:fillRect/>
          </a:stretch>
        </p:blipFill>
        <p:spPr>
          <a:xfrm>
            <a:off x="352044" y="425196"/>
            <a:ext cx="56007" cy="77724"/>
          </a:xfrm>
          <a:prstGeom prst="rect">
            <a:avLst/>
          </a:prstGeom>
        </p:spPr>
      </p:pic>
      <p:pic>
        <p:nvPicPr>
          <p:cNvPr id="20" name="bg object 20"/>
          <p:cNvPicPr/>
          <p:nvPr/>
        </p:nvPicPr>
        <p:blipFill>
          <a:blip r:embed="rId4" cstate="print"/>
          <a:stretch>
            <a:fillRect/>
          </a:stretch>
        </p:blipFill>
        <p:spPr>
          <a:xfrm>
            <a:off x="424054" y="424053"/>
            <a:ext cx="76580" cy="80010"/>
          </a:xfrm>
          <a:prstGeom prst="rect">
            <a:avLst/>
          </a:prstGeom>
        </p:spPr>
      </p:pic>
      <p:pic>
        <p:nvPicPr>
          <p:cNvPr id="21" name="bg object 21"/>
          <p:cNvPicPr/>
          <p:nvPr/>
        </p:nvPicPr>
        <p:blipFill>
          <a:blip r:embed="rId5" cstate="print"/>
          <a:stretch>
            <a:fillRect/>
          </a:stretch>
        </p:blipFill>
        <p:spPr>
          <a:xfrm>
            <a:off x="517779" y="424053"/>
            <a:ext cx="69723" cy="80010"/>
          </a:xfrm>
          <a:prstGeom prst="rect">
            <a:avLst/>
          </a:prstGeom>
        </p:spPr>
      </p:pic>
      <p:pic>
        <p:nvPicPr>
          <p:cNvPr id="22" name="bg object 22"/>
          <p:cNvPicPr/>
          <p:nvPr/>
        </p:nvPicPr>
        <p:blipFill>
          <a:blip r:embed="rId6" cstate="print"/>
          <a:stretch>
            <a:fillRect/>
          </a:stretch>
        </p:blipFill>
        <p:spPr>
          <a:xfrm>
            <a:off x="682372" y="425195"/>
            <a:ext cx="56006" cy="77724"/>
          </a:xfrm>
          <a:prstGeom prst="rect">
            <a:avLst/>
          </a:prstGeom>
        </p:spPr>
      </p:pic>
      <p:pic>
        <p:nvPicPr>
          <p:cNvPr id="23" name="bg object 23"/>
          <p:cNvPicPr/>
          <p:nvPr/>
        </p:nvPicPr>
        <p:blipFill>
          <a:blip r:embed="rId7" cstate="print"/>
          <a:stretch>
            <a:fillRect/>
          </a:stretch>
        </p:blipFill>
        <p:spPr>
          <a:xfrm>
            <a:off x="603504" y="425195"/>
            <a:ext cx="60579" cy="77724"/>
          </a:xfrm>
          <a:prstGeom prst="rect">
            <a:avLst/>
          </a:prstGeom>
        </p:spPr>
      </p:pic>
      <p:pic>
        <p:nvPicPr>
          <p:cNvPr id="24" name="bg object 24"/>
          <p:cNvPicPr/>
          <p:nvPr/>
        </p:nvPicPr>
        <p:blipFill>
          <a:blip r:embed="rId8" cstate="print"/>
          <a:stretch>
            <a:fillRect/>
          </a:stretch>
        </p:blipFill>
        <p:spPr>
          <a:xfrm>
            <a:off x="754381" y="425196"/>
            <a:ext cx="187451" cy="99440"/>
          </a:xfrm>
          <a:prstGeom prst="rect">
            <a:avLst/>
          </a:prstGeom>
        </p:spPr>
      </p:pic>
      <p:pic>
        <p:nvPicPr>
          <p:cNvPr id="25" name="bg object 25"/>
          <p:cNvPicPr/>
          <p:nvPr/>
        </p:nvPicPr>
        <p:blipFill>
          <a:blip r:embed="rId9" cstate="print"/>
          <a:stretch>
            <a:fillRect/>
          </a:stretch>
        </p:blipFill>
        <p:spPr>
          <a:xfrm>
            <a:off x="957835" y="425195"/>
            <a:ext cx="248030" cy="77724"/>
          </a:xfrm>
          <a:prstGeom prst="rect">
            <a:avLst/>
          </a:prstGeom>
        </p:spPr>
      </p:pic>
      <p:sp>
        <p:nvSpPr>
          <p:cNvPr id="26" name="bg object 26"/>
          <p:cNvSpPr/>
          <p:nvPr/>
        </p:nvSpPr>
        <p:spPr>
          <a:xfrm>
            <a:off x="654940" y="195454"/>
            <a:ext cx="150971" cy="190976"/>
          </a:xfrm>
          <a:custGeom>
            <a:avLst/>
            <a:gdLst/>
            <a:ahLst/>
            <a:cxnLst/>
            <a:rect l="l" t="t" r="r" b="b"/>
            <a:pathLst>
              <a:path w="201294" h="254634">
                <a:moveTo>
                  <a:pt x="101218" y="0"/>
                </a:moveTo>
                <a:lnTo>
                  <a:pt x="0" y="27940"/>
                </a:lnTo>
                <a:lnTo>
                  <a:pt x="13411" y="219710"/>
                </a:lnTo>
                <a:lnTo>
                  <a:pt x="51092" y="235076"/>
                </a:lnTo>
                <a:lnTo>
                  <a:pt x="101218" y="254508"/>
                </a:lnTo>
                <a:lnTo>
                  <a:pt x="132056" y="242062"/>
                </a:lnTo>
                <a:lnTo>
                  <a:pt x="101218" y="242062"/>
                </a:lnTo>
                <a:lnTo>
                  <a:pt x="24269" y="211455"/>
                </a:lnTo>
                <a:lnTo>
                  <a:pt x="17564" y="126619"/>
                </a:lnTo>
                <a:lnTo>
                  <a:pt x="37144" y="126619"/>
                </a:lnTo>
                <a:lnTo>
                  <a:pt x="51092" y="102870"/>
                </a:lnTo>
                <a:lnTo>
                  <a:pt x="61950" y="84836"/>
                </a:lnTo>
                <a:lnTo>
                  <a:pt x="33528" y="84836"/>
                </a:lnTo>
                <a:lnTo>
                  <a:pt x="33528" y="61214"/>
                </a:lnTo>
                <a:lnTo>
                  <a:pt x="32245" y="30606"/>
                </a:lnTo>
                <a:lnTo>
                  <a:pt x="51092" y="25019"/>
                </a:lnTo>
                <a:lnTo>
                  <a:pt x="71526" y="19430"/>
                </a:lnTo>
                <a:lnTo>
                  <a:pt x="101218" y="19430"/>
                </a:lnTo>
                <a:lnTo>
                  <a:pt x="101218" y="11175"/>
                </a:lnTo>
                <a:lnTo>
                  <a:pt x="141198" y="11175"/>
                </a:lnTo>
                <a:lnTo>
                  <a:pt x="101218" y="0"/>
                </a:lnTo>
                <a:close/>
              </a:path>
              <a:path w="201294" h="254634">
                <a:moveTo>
                  <a:pt x="130924" y="45974"/>
                </a:moveTo>
                <a:lnTo>
                  <a:pt x="129641" y="130556"/>
                </a:lnTo>
                <a:lnTo>
                  <a:pt x="101218" y="132207"/>
                </a:lnTo>
                <a:lnTo>
                  <a:pt x="101218" y="242062"/>
                </a:lnTo>
                <a:lnTo>
                  <a:pt x="132056" y="242062"/>
                </a:lnTo>
                <a:lnTo>
                  <a:pt x="187439" y="219710"/>
                </a:lnTo>
                <a:lnTo>
                  <a:pt x="194012" y="127888"/>
                </a:lnTo>
                <a:lnTo>
                  <a:pt x="157746" y="127888"/>
                </a:lnTo>
                <a:lnTo>
                  <a:pt x="161886" y="51307"/>
                </a:lnTo>
                <a:lnTo>
                  <a:pt x="130924" y="45974"/>
                </a:lnTo>
                <a:close/>
              </a:path>
              <a:path w="201294" h="254634">
                <a:moveTo>
                  <a:pt x="101218" y="66801"/>
                </a:moveTo>
                <a:lnTo>
                  <a:pt x="72809" y="66801"/>
                </a:lnTo>
                <a:lnTo>
                  <a:pt x="71526" y="90424"/>
                </a:lnTo>
                <a:lnTo>
                  <a:pt x="72809" y="130556"/>
                </a:lnTo>
                <a:lnTo>
                  <a:pt x="101218" y="132207"/>
                </a:lnTo>
                <a:lnTo>
                  <a:pt x="101218" y="66801"/>
                </a:lnTo>
                <a:close/>
              </a:path>
              <a:path w="201294" h="254634">
                <a:moveTo>
                  <a:pt x="37144" y="126619"/>
                </a:moveTo>
                <a:lnTo>
                  <a:pt x="17564" y="126619"/>
                </a:lnTo>
                <a:lnTo>
                  <a:pt x="36398" y="127888"/>
                </a:lnTo>
                <a:lnTo>
                  <a:pt x="37144" y="126619"/>
                </a:lnTo>
                <a:close/>
              </a:path>
              <a:path w="201294" h="254634">
                <a:moveTo>
                  <a:pt x="141198" y="11175"/>
                </a:moveTo>
                <a:lnTo>
                  <a:pt x="101218" y="11175"/>
                </a:lnTo>
                <a:lnTo>
                  <a:pt x="190309" y="36195"/>
                </a:lnTo>
                <a:lnTo>
                  <a:pt x="183603" y="126619"/>
                </a:lnTo>
                <a:lnTo>
                  <a:pt x="157746" y="127888"/>
                </a:lnTo>
                <a:lnTo>
                  <a:pt x="194012" y="127888"/>
                </a:lnTo>
                <a:lnTo>
                  <a:pt x="201167" y="27940"/>
                </a:lnTo>
                <a:lnTo>
                  <a:pt x="141198" y="11175"/>
                </a:lnTo>
                <a:close/>
              </a:path>
              <a:path w="201294" h="254634">
                <a:moveTo>
                  <a:pt x="101218" y="19430"/>
                </a:moveTo>
                <a:lnTo>
                  <a:pt x="71526" y="19430"/>
                </a:lnTo>
                <a:lnTo>
                  <a:pt x="51092" y="52959"/>
                </a:lnTo>
                <a:lnTo>
                  <a:pt x="33528" y="84836"/>
                </a:lnTo>
                <a:lnTo>
                  <a:pt x="61950" y="84836"/>
                </a:lnTo>
                <a:lnTo>
                  <a:pt x="72809" y="66801"/>
                </a:lnTo>
                <a:lnTo>
                  <a:pt x="101218" y="66801"/>
                </a:lnTo>
                <a:lnTo>
                  <a:pt x="101218" y="19430"/>
                </a:lnTo>
                <a:close/>
              </a:path>
            </a:pathLst>
          </a:custGeom>
          <a:solidFill>
            <a:srgbClr val="2C2B8D"/>
          </a:solidFill>
        </p:spPr>
        <p:txBody>
          <a:bodyPr wrap="square" lIns="0" tIns="0" rIns="0" bIns="0" rtlCol="0"/>
          <a:lstStyle/>
          <a:p>
            <a:endParaRPr sz="1050"/>
          </a:p>
        </p:txBody>
      </p:sp>
      <p:sp>
        <p:nvSpPr>
          <p:cNvPr id="27" name="bg object 27"/>
          <p:cNvSpPr/>
          <p:nvPr/>
        </p:nvSpPr>
        <p:spPr>
          <a:xfrm>
            <a:off x="1475612" y="0"/>
            <a:ext cx="0" cy="502920"/>
          </a:xfrm>
          <a:custGeom>
            <a:avLst/>
            <a:gdLst/>
            <a:ahLst/>
            <a:cxnLst/>
            <a:rect l="l" t="t" r="r" b="b"/>
            <a:pathLst>
              <a:path h="670560">
                <a:moveTo>
                  <a:pt x="0" y="0"/>
                </a:moveTo>
                <a:lnTo>
                  <a:pt x="0" y="670178"/>
                </a:lnTo>
              </a:path>
            </a:pathLst>
          </a:custGeom>
          <a:ln w="6096">
            <a:solidFill>
              <a:srgbClr val="2C2B8D"/>
            </a:solidFill>
          </a:ln>
        </p:spPr>
        <p:txBody>
          <a:bodyPr wrap="square" lIns="0" tIns="0" rIns="0" bIns="0" rtlCol="0"/>
          <a:lstStyle/>
          <a:p>
            <a:endParaRPr sz="1050"/>
          </a:p>
        </p:txBody>
      </p:sp>
      <p:sp>
        <p:nvSpPr>
          <p:cNvPr id="2" name="Holder 2"/>
          <p:cNvSpPr>
            <a:spLocks noGrp="1"/>
          </p:cNvSpPr>
          <p:nvPr>
            <p:ph type="ctrTitle"/>
          </p:nvPr>
        </p:nvSpPr>
        <p:spPr>
          <a:xfrm>
            <a:off x="1678876" y="69151"/>
            <a:ext cx="578624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A6A6A6"/>
                </a:solidFill>
                <a:latin typeface="Calibri"/>
                <a:cs typeface="Calibri"/>
              </a:defRPr>
            </a:lvl1pPr>
          </a:lstStyle>
          <a:p>
            <a:pPr marL="9525">
              <a:lnSpc>
                <a:spcPts val="930"/>
              </a:lnSpc>
            </a:pPr>
            <a:r>
              <a:rPr lang="ru-RU" smtClean="0"/>
              <a:t>©</a:t>
            </a:r>
            <a:r>
              <a:rPr lang="ru-RU" spc="-8" smtClean="0"/>
              <a:t> </a:t>
            </a:r>
            <a:r>
              <a:rPr lang="ru-RU" spc="-11" smtClean="0"/>
              <a:t>АО</a:t>
            </a:r>
            <a:r>
              <a:rPr lang="ru-RU" spc="4" smtClean="0"/>
              <a:t> </a:t>
            </a:r>
            <a:r>
              <a:rPr lang="ru-RU" spc="-8" smtClean="0"/>
              <a:t>«Издательство</a:t>
            </a:r>
            <a:r>
              <a:rPr lang="ru-RU" spc="11" smtClean="0"/>
              <a:t> </a:t>
            </a:r>
            <a:r>
              <a:rPr lang="ru-RU" spc="-4" smtClean="0"/>
              <a:t>«Просвещение»,</a:t>
            </a:r>
            <a:r>
              <a:rPr lang="ru-RU" spc="8" smtClean="0"/>
              <a:t> </a:t>
            </a:r>
            <a:r>
              <a:rPr lang="ru-RU" smtClean="0"/>
              <a:t>2022</a:t>
            </a:r>
            <a:endParaRPr lang="ru-RU"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8/22/2022</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28575">
              <a:lnSpc>
                <a:spcPts val="930"/>
              </a:lnSpc>
            </a:pPr>
            <a:fld id="{81D60167-4931-47E6-BA6A-407CBD079E47}" type="slidenum">
              <a:rPr lang="ru-RU" smtClean="0"/>
              <a:pPr marL="28575">
                <a:lnSpc>
                  <a:spcPts val="930"/>
                </a:lnSpc>
              </a:pPr>
              <a:t>‹#›</a:t>
            </a:fld>
            <a:endParaRPr lang="ru-RU" dirty="0"/>
          </a:p>
        </p:txBody>
      </p:sp>
    </p:spTree>
    <p:extLst>
      <p:ext uri="{BB962C8B-B14F-4D97-AF65-F5344CB8AC3E}">
        <p14:creationId xmlns:p14="http://schemas.microsoft.com/office/powerpoint/2010/main" val="349564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609154" y="76009"/>
            <a:ext cx="7030879" cy="207749"/>
          </a:xfrm>
        </p:spPr>
        <p:txBody>
          <a:bodyPr lIns="0" tIns="0" rIns="0" bIns="0"/>
          <a:lstStyle>
            <a:lvl1pPr>
              <a:defRPr sz="1350" b="0" i="0">
                <a:solidFill>
                  <a:srgbClr val="2C2B8D"/>
                </a:solidFill>
                <a:latin typeface="Tahoma"/>
                <a:cs typeface="Tahoma"/>
              </a:defRPr>
            </a:lvl1pPr>
          </a:lstStyle>
          <a:p>
            <a:endParaRPr/>
          </a:p>
        </p:txBody>
      </p:sp>
      <p:sp>
        <p:nvSpPr>
          <p:cNvPr id="3" name="Holder 3"/>
          <p:cNvSpPr>
            <a:spLocks noGrp="1"/>
          </p:cNvSpPr>
          <p:nvPr>
            <p:ph type="body" idx="1"/>
          </p:nvPr>
        </p:nvSpPr>
        <p:spPr>
          <a:xfrm>
            <a:off x="1522285" y="790766"/>
            <a:ext cx="6586538" cy="184666"/>
          </a:xfrm>
        </p:spPr>
        <p:txBody>
          <a:bodyPr lIns="0" tIns="0" rIns="0" bIns="0"/>
          <a:lstStyle>
            <a:lvl1pPr>
              <a:defRPr sz="1200" b="0" i="0">
                <a:solidFill>
                  <a:srgbClr val="2C2B8D"/>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A6A6A6"/>
                </a:solidFill>
                <a:latin typeface="Calibri"/>
                <a:cs typeface="Calibri"/>
              </a:defRPr>
            </a:lvl1pPr>
          </a:lstStyle>
          <a:p>
            <a:pPr marL="9525">
              <a:lnSpc>
                <a:spcPts val="930"/>
              </a:lnSpc>
            </a:pPr>
            <a:r>
              <a:rPr lang="ru-RU" smtClean="0"/>
              <a:t>©</a:t>
            </a:r>
            <a:r>
              <a:rPr lang="ru-RU" spc="-8" smtClean="0"/>
              <a:t> </a:t>
            </a:r>
            <a:r>
              <a:rPr lang="ru-RU" spc="-11" smtClean="0"/>
              <a:t>АО</a:t>
            </a:r>
            <a:r>
              <a:rPr lang="ru-RU" spc="4" smtClean="0"/>
              <a:t> </a:t>
            </a:r>
            <a:r>
              <a:rPr lang="ru-RU" spc="-8" smtClean="0"/>
              <a:t>«Издательство</a:t>
            </a:r>
            <a:r>
              <a:rPr lang="ru-RU" spc="11" smtClean="0"/>
              <a:t> </a:t>
            </a:r>
            <a:r>
              <a:rPr lang="ru-RU" spc="-4" smtClean="0"/>
              <a:t>«Просвещение»,</a:t>
            </a:r>
            <a:r>
              <a:rPr lang="ru-RU" spc="8" smtClean="0"/>
              <a:t> </a:t>
            </a:r>
            <a:r>
              <a:rPr lang="ru-RU" smtClean="0"/>
              <a:t>2022</a:t>
            </a:r>
            <a:endParaRPr lang="ru-RU"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8/22/2022</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28575">
              <a:lnSpc>
                <a:spcPts val="930"/>
              </a:lnSpc>
            </a:pPr>
            <a:fld id="{81D60167-4931-47E6-BA6A-407CBD079E47}" type="slidenum">
              <a:rPr lang="ru-RU" smtClean="0"/>
              <a:pPr marL="28575">
                <a:lnSpc>
                  <a:spcPts val="930"/>
                </a:lnSpc>
              </a:pPr>
              <a:t>‹#›</a:t>
            </a:fld>
            <a:endParaRPr lang="ru-RU" dirty="0"/>
          </a:p>
        </p:txBody>
      </p:sp>
    </p:spTree>
    <p:extLst>
      <p:ext uri="{BB962C8B-B14F-4D97-AF65-F5344CB8AC3E}">
        <p14:creationId xmlns:p14="http://schemas.microsoft.com/office/powerpoint/2010/main" val="24073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09154" y="76009"/>
            <a:ext cx="7030879" cy="276999"/>
          </a:xfrm>
          <a:prstGeom prst="rect">
            <a:avLst/>
          </a:prstGeom>
        </p:spPr>
        <p:txBody>
          <a:bodyPr wrap="square" lIns="0" tIns="0" rIns="0" bIns="0">
            <a:spAutoFit/>
          </a:bodyPr>
          <a:lstStyle>
            <a:lvl1pPr>
              <a:defRPr sz="1800" b="0" i="0">
                <a:solidFill>
                  <a:srgbClr val="2C2B8D"/>
                </a:solidFill>
                <a:latin typeface="Tahoma"/>
                <a:cs typeface="Tahoma"/>
              </a:defRPr>
            </a:lvl1pPr>
          </a:lstStyle>
          <a:p>
            <a:endParaRPr/>
          </a:p>
        </p:txBody>
      </p:sp>
      <p:sp>
        <p:nvSpPr>
          <p:cNvPr id="3" name="Holder 3"/>
          <p:cNvSpPr>
            <a:spLocks noGrp="1"/>
          </p:cNvSpPr>
          <p:nvPr>
            <p:ph type="body" idx="1"/>
          </p:nvPr>
        </p:nvSpPr>
        <p:spPr>
          <a:xfrm>
            <a:off x="1522285" y="790766"/>
            <a:ext cx="6586538" cy="246221"/>
          </a:xfrm>
          <a:prstGeom prst="rect">
            <a:avLst/>
          </a:prstGeom>
        </p:spPr>
        <p:txBody>
          <a:bodyPr wrap="square" lIns="0" tIns="0" rIns="0" bIns="0">
            <a:spAutoFit/>
          </a:bodyPr>
          <a:lstStyle>
            <a:lvl1pPr>
              <a:defRPr sz="1600" b="0" i="0">
                <a:solidFill>
                  <a:srgbClr val="2C2B8D"/>
                </a:solidFill>
                <a:latin typeface="Tahoma"/>
                <a:cs typeface="Tahoma"/>
              </a:defRPr>
            </a:lvl1pPr>
          </a:lstStyle>
          <a:p>
            <a:endParaRPr/>
          </a:p>
        </p:txBody>
      </p:sp>
      <p:sp>
        <p:nvSpPr>
          <p:cNvPr id="4" name="Holder 4"/>
          <p:cNvSpPr>
            <a:spLocks noGrp="1"/>
          </p:cNvSpPr>
          <p:nvPr>
            <p:ph type="ftr" sz="quarter" idx="5"/>
          </p:nvPr>
        </p:nvSpPr>
        <p:spPr>
          <a:xfrm>
            <a:off x="245136" y="4900803"/>
            <a:ext cx="2129314" cy="115416"/>
          </a:xfrm>
          <a:prstGeom prst="rect">
            <a:avLst/>
          </a:prstGeom>
        </p:spPr>
        <p:txBody>
          <a:bodyPr wrap="square" lIns="0" tIns="0" rIns="0" bIns="0">
            <a:spAutoFit/>
          </a:bodyPr>
          <a:lstStyle>
            <a:lvl1pPr>
              <a:defRPr sz="900" b="0" i="0">
                <a:solidFill>
                  <a:srgbClr val="A6A6A6"/>
                </a:solidFill>
                <a:latin typeface="Calibri"/>
                <a:cs typeface="Calibri"/>
              </a:defRPr>
            </a:lvl1pPr>
          </a:lstStyle>
          <a:p>
            <a:pPr marL="9525">
              <a:lnSpc>
                <a:spcPts val="930"/>
              </a:lnSpc>
            </a:pPr>
            <a:r>
              <a:rPr lang="ru-RU" smtClean="0"/>
              <a:t>©</a:t>
            </a:r>
            <a:r>
              <a:rPr lang="ru-RU" spc="-8" smtClean="0"/>
              <a:t> </a:t>
            </a:r>
            <a:r>
              <a:rPr lang="ru-RU" spc="-11" smtClean="0"/>
              <a:t>АО</a:t>
            </a:r>
            <a:r>
              <a:rPr lang="ru-RU" spc="4" smtClean="0"/>
              <a:t> </a:t>
            </a:r>
            <a:r>
              <a:rPr lang="ru-RU" spc="-8" smtClean="0"/>
              <a:t>«Издательство</a:t>
            </a:r>
            <a:r>
              <a:rPr lang="ru-RU" spc="11" smtClean="0"/>
              <a:t> </a:t>
            </a:r>
            <a:r>
              <a:rPr lang="ru-RU" spc="-4" smtClean="0"/>
              <a:t>«Просвещение»,</a:t>
            </a:r>
            <a:r>
              <a:rPr lang="ru-RU" spc="8" smtClean="0"/>
              <a:t> </a:t>
            </a:r>
            <a:r>
              <a:rPr lang="ru-RU" smtClean="0"/>
              <a:t>2022</a:t>
            </a:r>
            <a:endParaRPr lang="ru-RU" dirty="0"/>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8/22/2022</a:t>
            </a:fld>
            <a:endParaRPr lang="en-US"/>
          </a:p>
        </p:txBody>
      </p:sp>
      <p:sp>
        <p:nvSpPr>
          <p:cNvPr id="6" name="Holder 6"/>
          <p:cNvSpPr>
            <a:spLocks noGrp="1"/>
          </p:cNvSpPr>
          <p:nvPr>
            <p:ph type="sldNum" sz="quarter" idx="7"/>
          </p:nvPr>
        </p:nvSpPr>
        <p:spPr>
          <a:xfrm>
            <a:off x="8930259" y="4950923"/>
            <a:ext cx="173831" cy="115416"/>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28575">
              <a:lnSpc>
                <a:spcPts val="930"/>
              </a:lnSpc>
            </a:pPr>
            <a:fld id="{81D60167-4931-47E6-BA6A-407CBD079E47}" type="slidenum">
              <a:rPr lang="ru-RU" smtClean="0"/>
              <a:pPr marL="28575">
                <a:lnSpc>
                  <a:spcPts val="930"/>
                </a:lnSpc>
              </a:pPr>
              <a:t>‹#›</a:t>
            </a:fld>
            <a:endParaRPr lang="ru-RU" dirty="0"/>
          </a:p>
        </p:txBody>
      </p:sp>
    </p:spTree>
    <p:extLst>
      <p:ext uri="{BB962C8B-B14F-4D97-AF65-F5344CB8AC3E}">
        <p14:creationId xmlns:p14="http://schemas.microsoft.com/office/powerpoint/2010/main" val="7695475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A901A4-C025-4C4F-87F0-6055588B4C62}"/>
              </a:ext>
            </a:extLst>
          </p:cNvPr>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1F0A8F6-618A-4B31-81BF-465649FEF5F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A389D9A-01D2-4F6B-86D2-004793D4F640}"/>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8/22/2022</a:t>
            </a:fld>
            <a:endParaRPr lang="en-US"/>
          </a:p>
        </p:txBody>
      </p:sp>
      <p:sp>
        <p:nvSpPr>
          <p:cNvPr id="5" name="Нижний колонтитул 4">
            <a:extLst>
              <a:ext uri="{FF2B5EF4-FFF2-40B4-BE49-F238E27FC236}">
                <a16:creationId xmlns:a16="http://schemas.microsoft.com/office/drawing/2014/main" id="{31CDF576-A045-4472-99E9-5659349F8533}"/>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01F750B-B49B-4042-B852-1AE98F916A4B}"/>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28574">
              <a:lnSpc>
                <a:spcPts val="1398"/>
              </a:lnSpc>
            </a:pPr>
            <a:fld id="{81D60167-4931-47E6-BA6A-407CBD079E47}" type="slidenum">
              <a:rPr lang="ru-RU" spc="-4" smtClean="0"/>
              <a:pPr marL="28574">
                <a:lnSpc>
                  <a:spcPts val="1398"/>
                </a:lnSpc>
              </a:pPr>
              <a:t>‹#›</a:t>
            </a:fld>
            <a:endParaRPr lang="ru-RU" spc="-4" dirty="0"/>
          </a:p>
        </p:txBody>
      </p:sp>
    </p:spTree>
    <p:extLst>
      <p:ext uri="{BB962C8B-B14F-4D97-AF65-F5344CB8AC3E}">
        <p14:creationId xmlns:p14="http://schemas.microsoft.com/office/powerpoint/2010/main" val="20761431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79396153"/>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uchitel.club/" TargetMode="External"/><Relationship Id="rId7" Type="http://schemas.openxmlformats.org/officeDocument/2006/relationships/image" Target="../media/image35.gif"/><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mailto:vopros@prosv.ru"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hyperlink" Target="https://disk.yandex.ru/d/GSUUSDtdc-I3OQ" TargetMode="External"/><Relationship Id="rId7" Type="http://schemas.openxmlformats.org/officeDocument/2006/relationships/image" Target="../media/image39.gi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hyperlink" Target="https://imc72.ru/" TargetMode="Externa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 Id="rId9"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141402" y="1156738"/>
            <a:ext cx="6759020" cy="2961900"/>
          </a:xfrm>
          <a:prstGeom prst="rect">
            <a:avLst/>
          </a:prstGeom>
        </p:spPr>
        <p:txBody>
          <a:bodyPr spcFirstLastPara="1" wrap="square" lIns="91425" tIns="91425" rIns="91425" bIns="91425" anchor="ctr" anchorCtr="0">
            <a:noAutofit/>
          </a:bodyPr>
          <a:lstStyle/>
          <a:p>
            <a:pPr algn="ctr"/>
            <a:r>
              <a:rPr lang="ru-RU" sz="3600" smtClean="0">
                <a:solidFill>
                  <a:schemeClr val="bg1"/>
                </a:solidFill>
                <a:latin typeface="Century Gothic" panose="020B0502020202020204" pitchFamily="34" charset="0"/>
              </a:rPr>
              <a:t>Трек «Обновленный ФГОС: ресурсы</a:t>
            </a:r>
            <a:br>
              <a:rPr lang="ru-RU" sz="3600" smtClean="0">
                <a:solidFill>
                  <a:schemeClr val="bg1"/>
                </a:solidFill>
                <a:latin typeface="Century Gothic" panose="020B0502020202020204" pitchFamily="34" charset="0"/>
              </a:rPr>
            </a:br>
            <a:r>
              <a:rPr lang="ru-RU" sz="3600" smtClean="0">
                <a:solidFill>
                  <a:schemeClr val="bg1"/>
                </a:solidFill>
                <a:latin typeface="Century Gothic" panose="020B0502020202020204" pitchFamily="34" charset="0"/>
              </a:rPr>
              <a:t> повышения качества образования»</a:t>
            </a:r>
            <a:endParaRPr lang="ru-RU" sz="3600" dirty="0">
              <a:solidFill>
                <a:schemeClr val="bg1"/>
              </a:solidFill>
              <a:latin typeface="Century Gothic" panose="020B0502020202020204" pitchFamily="34" charset="0"/>
            </a:endParaRPr>
          </a:p>
        </p:txBody>
      </p:sp>
      <p:sp>
        <p:nvSpPr>
          <p:cNvPr id="2" name="Прямоугольник 1"/>
          <p:cNvSpPr/>
          <p:nvPr/>
        </p:nvSpPr>
        <p:spPr>
          <a:xfrm>
            <a:off x="141402" y="134636"/>
            <a:ext cx="7758260" cy="830997"/>
          </a:xfrm>
          <a:prstGeom prst="rect">
            <a:avLst/>
          </a:prstGeom>
        </p:spPr>
        <p:txBody>
          <a:bodyPr wrap="square">
            <a:spAutoFit/>
          </a:bodyPr>
          <a:lstStyle/>
          <a:p>
            <a:pPr algn="ctr"/>
            <a:r>
              <a:rPr lang="ru-RU" sz="2400" dirty="0">
                <a:latin typeface="Century Gothic" panose="020B0502020202020204" pitchFamily="34" charset="0"/>
              </a:rPr>
              <a:t>Августовский профессионально-общественный форум </a:t>
            </a:r>
            <a:r>
              <a:rPr lang="ru-RU" sz="2400" dirty="0" smtClean="0">
                <a:latin typeface="Century Gothic" panose="020B0502020202020204" pitchFamily="34" charset="0"/>
              </a:rPr>
              <a:t>«</a:t>
            </a:r>
            <a:r>
              <a:rPr lang="ru-RU" sz="2400" dirty="0">
                <a:latin typeface="Century Gothic" panose="020B0502020202020204" pitchFamily="34" charset="0"/>
              </a:rPr>
              <a:t>Призвание – 2022»</a:t>
            </a:r>
            <a:endParaRPr lang="ru-RU" sz="2400" dirty="0"/>
          </a:p>
        </p:txBody>
      </p:sp>
      <p:sp>
        <p:nvSpPr>
          <p:cNvPr id="3" name="Прямоугольник 2"/>
          <p:cNvSpPr/>
          <p:nvPr/>
        </p:nvSpPr>
        <p:spPr>
          <a:xfrm>
            <a:off x="4185501" y="4615847"/>
            <a:ext cx="4760536" cy="461665"/>
          </a:xfrm>
          <a:prstGeom prst="rect">
            <a:avLst/>
          </a:prstGeom>
        </p:spPr>
        <p:txBody>
          <a:bodyPr wrap="square">
            <a:spAutoFit/>
          </a:bodyPr>
          <a:lstStyle/>
          <a:p>
            <a:pPr algn="ctr"/>
            <a:r>
              <a:rPr lang="ru-RU" sz="2400" dirty="0">
                <a:latin typeface="Century Gothic" panose="020B0502020202020204" pitchFamily="34" charset="0"/>
              </a:rPr>
              <a:t>22.08.2022</a:t>
            </a:r>
          </a:p>
        </p:txBody>
      </p:sp>
      <p:pic>
        <p:nvPicPr>
          <p:cNvPr id="4" name="Рисунок 3"/>
          <p:cNvPicPr>
            <a:picLocks noChangeAspect="1"/>
          </p:cNvPicPr>
          <p:nvPr/>
        </p:nvPicPr>
        <p:blipFill>
          <a:blip r:embed="rId3"/>
          <a:stretch>
            <a:fillRect/>
          </a:stretch>
        </p:blipFill>
        <p:spPr>
          <a:xfrm>
            <a:off x="7058860" y="2985709"/>
            <a:ext cx="1681603" cy="11329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480" y="392575"/>
            <a:ext cx="6766560" cy="766200"/>
          </a:xfrm>
        </p:spPr>
        <p:txBody>
          <a:bodyPr/>
          <a:lstStyle/>
          <a:p>
            <a:pPr lvl="0"/>
            <a:r>
              <a:rPr lang="ru-RU" sz="1900" dirty="0" smtClean="0">
                <a:latin typeface="Century Gothic" panose="020B0502020202020204" pitchFamily="34" charset="0"/>
              </a:rPr>
              <a:t>6. Какие результаты обучения сформулированы в категориях системно-</a:t>
            </a:r>
            <a:r>
              <a:rPr lang="ru-RU" sz="1900" dirty="0" err="1" smtClean="0">
                <a:latin typeface="Century Gothic" panose="020B0502020202020204" pitchFamily="34" charset="0"/>
              </a:rPr>
              <a:t>деятельностного</a:t>
            </a:r>
            <a:r>
              <a:rPr lang="ru-RU" sz="1900" dirty="0" smtClean="0">
                <a:latin typeface="Century Gothic" panose="020B0502020202020204" pitchFamily="34" charset="0"/>
              </a:rPr>
              <a:t> подхода?</a:t>
            </a:r>
            <a:endParaRPr lang="ru-RU" sz="1900" dirty="0">
              <a:latin typeface="Century Gothic" panose="020B0502020202020204" pitchFamily="34" charset="0"/>
            </a:endParaRPr>
          </a:p>
        </p:txBody>
      </p:sp>
      <p:sp>
        <p:nvSpPr>
          <p:cNvPr id="8" name="Прямоугольник 7"/>
          <p:cNvSpPr/>
          <p:nvPr/>
        </p:nvSpPr>
        <p:spPr>
          <a:xfrm>
            <a:off x="403860" y="1577476"/>
            <a:ext cx="8176260" cy="2862322"/>
          </a:xfrm>
          <a:prstGeom prst="rect">
            <a:avLst/>
          </a:prstGeom>
        </p:spPr>
        <p:txBody>
          <a:bodyPr wrap="square">
            <a:spAutoFit/>
          </a:bodyPr>
          <a:lstStyle/>
          <a:p>
            <a:pPr marL="342900" lvl="0" indent="-342900">
              <a:buFont typeface="+mj-lt"/>
              <a:buAutoNum type="alphaLcParenR"/>
            </a:pPr>
            <a:r>
              <a:rPr lang="ru-RU" sz="2000" dirty="0">
                <a:latin typeface="Century Gothic" panose="020B0502020202020204" pitchFamily="34" charset="0"/>
              </a:rPr>
              <a:t>формирование системы научных физических </a:t>
            </a:r>
            <a:r>
              <a:rPr lang="ru-RU" sz="2000" dirty="0" smtClean="0">
                <a:latin typeface="Century Gothic" panose="020B0502020202020204" pitchFamily="34" charset="0"/>
              </a:rPr>
              <a:t>знаний</a:t>
            </a:r>
          </a:p>
          <a:p>
            <a:pPr marL="342900" lvl="0" indent="-342900">
              <a:buFont typeface="+mj-lt"/>
              <a:buAutoNum type="alphaLcParenR"/>
            </a:pPr>
            <a:endParaRPr lang="ru-RU" sz="2000" dirty="0">
              <a:latin typeface="Century Gothic" panose="020B0502020202020204" pitchFamily="34" charset="0"/>
            </a:endParaRPr>
          </a:p>
          <a:p>
            <a:pPr marL="342900" lvl="0" indent="-342900">
              <a:buFont typeface="+mj-lt"/>
              <a:buAutoNum type="alphaLcParenR"/>
            </a:pPr>
            <a:r>
              <a:rPr lang="ru-RU" sz="2000" dirty="0">
                <a:latin typeface="Century Gothic" panose="020B0502020202020204" pitchFamily="34" charset="0"/>
              </a:rPr>
              <a:t>характеризовать физику как науку о природе </a:t>
            </a:r>
            <a:endParaRPr lang="ru-RU" sz="2000" dirty="0" smtClean="0">
              <a:latin typeface="Century Gothic" panose="020B0502020202020204" pitchFamily="34" charset="0"/>
            </a:endParaRPr>
          </a:p>
          <a:p>
            <a:pPr marL="342900" lvl="0" indent="-342900">
              <a:buFont typeface="+mj-lt"/>
              <a:buAutoNum type="alphaLcParenR"/>
            </a:pPr>
            <a:endParaRPr lang="ru-RU" sz="2000" dirty="0">
              <a:latin typeface="Century Gothic" panose="020B0502020202020204" pitchFamily="34" charset="0"/>
            </a:endParaRPr>
          </a:p>
          <a:p>
            <a:pPr marL="342900" lvl="0" indent="-342900">
              <a:buFont typeface="+mj-lt"/>
              <a:buAutoNum type="alphaLcParenR"/>
            </a:pPr>
            <a:r>
              <a:rPr lang="ru-RU" sz="2000" dirty="0">
                <a:latin typeface="Century Gothic" panose="020B0502020202020204" pitchFamily="34" charset="0"/>
              </a:rPr>
              <a:t>приобретение опыта использования научного </a:t>
            </a:r>
            <a:r>
              <a:rPr lang="ru-RU" sz="2000" dirty="0" smtClean="0">
                <a:latin typeface="Century Gothic" panose="020B0502020202020204" pitchFamily="34" charset="0"/>
              </a:rPr>
              <a:t>метода</a:t>
            </a:r>
          </a:p>
          <a:p>
            <a:pPr marL="342900" lvl="0" indent="-342900">
              <a:buFont typeface="+mj-lt"/>
              <a:buAutoNum type="alphaLcParenR"/>
            </a:pPr>
            <a:endParaRPr lang="ru-RU" sz="2000" dirty="0">
              <a:latin typeface="Century Gothic" panose="020B0502020202020204" pitchFamily="34" charset="0"/>
            </a:endParaRPr>
          </a:p>
          <a:p>
            <a:pPr marL="342900" lvl="0" indent="-342900">
              <a:buFont typeface="+mj-lt"/>
              <a:buAutoNum type="alphaLcParenR"/>
            </a:pPr>
            <a:r>
              <a:rPr lang="ru-RU" sz="2000" dirty="0">
                <a:latin typeface="Century Gothic" panose="020B0502020202020204" pitchFamily="34" charset="0"/>
              </a:rPr>
              <a:t>перечислять источники математических </a:t>
            </a:r>
            <a:r>
              <a:rPr lang="ru-RU" sz="2000" dirty="0" smtClean="0">
                <a:latin typeface="Century Gothic" panose="020B0502020202020204" pitchFamily="34" charset="0"/>
              </a:rPr>
              <a:t>знаний</a:t>
            </a:r>
          </a:p>
          <a:p>
            <a:pPr marL="342900" lvl="0" indent="-342900">
              <a:buFont typeface="+mj-lt"/>
              <a:buAutoNum type="alphaLcParenR"/>
            </a:pPr>
            <a:endParaRPr lang="ru-RU" sz="2000" dirty="0">
              <a:latin typeface="Century Gothic" panose="020B0502020202020204" pitchFamily="34" charset="0"/>
            </a:endParaRPr>
          </a:p>
          <a:p>
            <a:pPr marL="342900" lvl="0" indent="-342900">
              <a:buFont typeface="+mj-lt"/>
              <a:buAutoNum type="alphaLcParenR"/>
            </a:pPr>
            <a:r>
              <a:rPr lang="ru-RU" sz="2000" dirty="0">
                <a:latin typeface="Century Gothic" panose="020B0502020202020204" pitchFamily="34" charset="0"/>
              </a:rPr>
              <a:t>формирование основ экологической грамотности</a:t>
            </a:r>
          </a:p>
        </p:txBody>
      </p:sp>
      <p:grpSp>
        <p:nvGrpSpPr>
          <p:cNvPr id="2" name="Группа 1"/>
          <p:cNvGrpSpPr/>
          <p:nvPr/>
        </p:nvGrpSpPr>
        <p:grpSpPr>
          <a:xfrm>
            <a:off x="302260" y="2161676"/>
            <a:ext cx="514350" cy="1704975"/>
            <a:chOff x="302260" y="2161676"/>
            <a:chExt cx="514350" cy="1704975"/>
          </a:xfrm>
        </p:grpSpPr>
        <p:sp>
          <p:nvSpPr>
            <p:cNvPr id="4" name="Овал 3"/>
            <p:cNvSpPr/>
            <p:nvPr/>
          </p:nvSpPr>
          <p:spPr>
            <a:xfrm>
              <a:off x="302260" y="216167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 name="Овал 4"/>
            <p:cNvSpPr/>
            <p:nvPr/>
          </p:nvSpPr>
          <p:spPr>
            <a:xfrm>
              <a:off x="302260" y="336182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grpSp>
    </p:spTree>
    <p:extLst>
      <p:ext uri="{BB962C8B-B14F-4D97-AF65-F5344CB8AC3E}">
        <p14:creationId xmlns:p14="http://schemas.microsoft.com/office/powerpoint/2010/main" val="21907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480" y="392575"/>
            <a:ext cx="6766560" cy="766200"/>
          </a:xfrm>
        </p:spPr>
        <p:txBody>
          <a:bodyPr/>
          <a:lstStyle/>
          <a:p>
            <a:pPr lvl="0"/>
            <a:r>
              <a:rPr lang="ru-RU" dirty="0">
                <a:latin typeface="Century Gothic" panose="020B0502020202020204" pitchFamily="34" charset="0"/>
              </a:rPr>
              <a:t>7. Во ФГОС 2021 к универсальным учебным познавательным действиям относятся:</a:t>
            </a:r>
          </a:p>
        </p:txBody>
      </p:sp>
      <p:sp>
        <p:nvSpPr>
          <p:cNvPr id="8" name="Прямоугольник 7"/>
          <p:cNvSpPr/>
          <p:nvPr/>
        </p:nvSpPr>
        <p:spPr>
          <a:xfrm>
            <a:off x="403860" y="1577476"/>
            <a:ext cx="8176260" cy="3477875"/>
          </a:xfrm>
          <a:prstGeom prst="rect">
            <a:avLst/>
          </a:prstGeom>
        </p:spPr>
        <p:txBody>
          <a:bodyPr wrap="square">
            <a:spAutoFit/>
          </a:bodyPr>
          <a:lstStyle/>
          <a:p>
            <a:pPr marL="457200" lvl="0" indent="-457200">
              <a:buFont typeface="+mj-lt"/>
              <a:buAutoNum type="alphaLcParenR"/>
            </a:pPr>
            <a:r>
              <a:rPr lang="ru-RU" sz="2000" dirty="0">
                <a:latin typeface="Century Gothic" panose="020B0502020202020204" pitchFamily="34" charset="0"/>
              </a:rPr>
              <a:t>Базовые логические </a:t>
            </a:r>
            <a:r>
              <a:rPr lang="ru-RU" sz="2000" dirty="0" smtClean="0">
                <a:latin typeface="Century Gothic" panose="020B0502020202020204" pitchFamily="34" charset="0"/>
              </a:rPr>
              <a:t>действия</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Самоорганизация </a:t>
            </a:r>
            <a:endParaRPr lang="ru-RU" sz="2000" dirty="0" smtClean="0">
              <a:latin typeface="Century Gothic" panose="020B0502020202020204" pitchFamily="34" charset="0"/>
            </a:endParaRP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Работа с информацией </a:t>
            </a:r>
            <a:endParaRPr lang="ru-RU" sz="2000" dirty="0" smtClean="0">
              <a:latin typeface="Century Gothic" panose="020B0502020202020204" pitchFamily="34" charset="0"/>
            </a:endParaRP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Общение </a:t>
            </a:r>
            <a:endParaRPr lang="ru-RU" sz="2000" dirty="0" smtClean="0">
              <a:latin typeface="Century Gothic" panose="020B0502020202020204" pitchFamily="34" charset="0"/>
            </a:endParaRP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Базовые исследовательские </a:t>
            </a:r>
            <a:r>
              <a:rPr lang="ru-RU" sz="2000" dirty="0" smtClean="0">
                <a:latin typeface="Century Gothic" panose="020B0502020202020204" pitchFamily="34" charset="0"/>
              </a:rPr>
              <a:t>действия</a:t>
            </a:r>
          </a:p>
          <a:p>
            <a:pPr marL="457200" lvl="0" indent="-457200">
              <a:buFont typeface="+mj-lt"/>
              <a:buAutoNum type="alphaLcParenR"/>
            </a:pPr>
            <a:endParaRPr lang="ru-RU" sz="2000" dirty="0" smtClean="0">
              <a:latin typeface="Century Gothic" panose="020B0502020202020204" pitchFamily="34" charset="0"/>
            </a:endParaRPr>
          </a:p>
          <a:p>
            <a:pPr marL="457200" lvl="0" indent="-457200">
              <a:buFont typeface="+mj-lt"/>
              <a:buAutoNum type="alphaLcParenR"/>
            </a:pPr>
            <a:r>
              <a:rPr lang="ru-RU" sz="2000" dirty="0" smtClean="0">
                <a:latin typeface="Century Gothic" panose="020B0502020202020204" pitchFamily="34" charset="0"/>
              </a:rPr>
              <a:t>Совместная </a:t>
            </a:r>
            <a:r>
              <a:rPr lang="ru-RU" sz="2000" dirty="0">
                <a:latin typeface="Century Gothic" panose="020B0502020202020204" pitchFamily="34" charset="0"/>
              </a:rPr>
              <a:t>деятельность</a:t>
            </a:r>
          </a:p>
        </p:txBody>
      </p:sp>
      <p:grpSp>
        <p:nvGrpSpPr>
          <p:cNvPr id="2" name="Группа 1"/>
          <p:cNvGrpSpPr/>
          <p:nvPr/>
        </p:nvGrpSpPr>
        <p:grpSpPr>
          <a:xfrm>
            <a:off x="334010" y="1577476"/>
            <a:ext cx="514350" cy="2888187"/>
            <a:chOff x="334010" y="1577476"/>
            <a:chExt cx="514350" cy="2888187"/>
          </a:xfrm>
        </p:grpSpPr>
        <p:sp>
          <p:nvSpPr>
            <p:cNvPr id="4" name="Овал 3"/>
            <p:cNvSpPr/>
            <p:nvPr/>
          </p:nvSpPr>
          <p:spPr>
            <a:xfrm>
              <a:off x="334010" y="157747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 name="Овал 4"/>
            <p:cNvSpPr/>
            <p:nvPr/>
          </p:nvSpPr>
          <p:spPr>
            <a:xfrm>
              <a:off x="334010" y="275222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 name="Овал 5"/>
            <p:cNvSpPr/>
            <p:nvPr/>
          </p:nvSpPr>
          <p:spPr>
            <a:xfrm>
              <a:off x="334010" y="3960838"/>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grpSp>
    </p:spTree>
    <p:extLst>
      <p:ext uri="{BB962C8B-B14F-4D97-AF65-F5344CB8AC3E}">
        <p14:creationId xmlns:p14="http://schemas.microsoft.com/office/powerpoint/2010/main" val="114193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480" y="392575"/>
            <a:ext cx="6766560" cy="766200"/>
          </a:xfrm>
        </p:spPr>
        <p:txBody>
          <a:bodyPr/>
          <a:lstStyle/>
          <a:p>
            <a:pPr lvl="0"/>
            <a:r>
              <a:rPr lang="ru-RU" dirty="0" smtClean="0">
                <a:latin typeface="Century Gothic" panose="020B0502020202020204" pitchFamily="34" charset="0"/>
              </a:rPr>
              <a:t> 8. Во ФГОС 2021 на углубленном уровнях не определены требования к учебному предмету:</a:t>
            </a:r>
            <a:endParaRPr lang="ru-RU" dirty="0">
              <a:latin typeface="Century Gothic" panose="020B0502020202020204" pitchFamily="34" charset="0"/>
            </a:endParaRPr>
          </a:p>
        </p:txBody>
      </p:sp>
      <p:sp>
        <p:nvSpPr>
          <p:cNvPr id="8" name="Прямоугольник 7"/>
          <p:cNvSpPr/>
          <p:nvPr/>
        </p:nvSpPr>
        <p:spPr>
          <a:xfrm>
            <a:off x="403860" y="1577476"/>
            <a:ext cx="8176260" cy="3477875"/>
          </a:xfrm>
          <a:prstGeom prst="rect">
            <a:avLst/>
          </a:prstGeom>
        </p:spPr>
        <p:txBody>
          <a:bodyPr wrap="square">
            <a:spAutoFit/>
          </a:bodyPr>
          <a:lstStyle/>
          <a:p>
            <a:pPr marL="457200" lvl="0" indent="-457200">
              <a:buFont typeface="+mj-lt"/>
              <a:buAutoNum type="alphaLcParenR"/>
            </a:pPr>
            <a:r>
              <a:rPr lang="ru-RU" sz="2000" dirty="0">
                <a:latin typeface="Century Gothic" panose="020B0502020202020204" pitchFamily="34" charset="0"/>
              </a:rPr>
              <a:t>Математика </a:t>
            </a:r>
            <a:endParaRPr lang="ru-RU" sz="2000" dirty="0" smtClean="0">
              <a:latin typeface="Century Gothic" panose="020B0502020202020204" pitchFamily="34" charset="0"/>
            </a:endParaRP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smtClean="0">
                <a:latin typeface="Century Gothic" panose="020B0502020202020204" pitchFamily="34" charset="0"/>
              </a:rPr>
              <a:t>Информатика</a:t>
            </a:r>
          </a:p>
          <a:p>
            <a:pPr marL="457200" lvl="0" indent="-457200">
              <a:buFont typeface="+mj-lt"/>
              <a:buAutoNum type="alphaLcParenR"/>
            </a:pPr>
            <a:endParaRPr lang="ru-RU" sz="2000" dirty="0" smtClean="0">
              <a:latin typeface="Century Gothic" panose="020B0502020202020204" pitchFamily="34" charset="0"/>
            </a:endParaRPr>
          </a:p>
          <a:p>
            <a:pPr marL="457200" lvl="0" indent="-457200">
              <a:buFont typeface="+mj-lt"/>
              <a:buAutoNum type="alphaLcParenR"/>
            </a:pPr>
            <a:r>
              <a:rPr lang="ru-RU" sz="2000" dirty="0" smtClean="0">
                <a:latin typeface="Century Gothic" panose="020B0502020202020204" pitchFamily="34" charset="0"/>
              </a:rPr>
              <a:t>Русский язык</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Физика </a:t>
            </a:r>
            <a:endParaRPr lang="ru-RU" sz="2000" dirty="0" smtClean="0">
              <a:latin typeface="Century Gothic" panose="020B0502020202020204" pitchFamily="34" charset="0"/>
            </a:endParaRP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smtClean="0">
                <a:latin typeface="Century Gothic" panose="020B0502020202020204" pitchFamily="34" charset="0"/>
              </a:rPr>
              <a:t>Химия</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Биология </a:t>
            </a:r>
          </a:p>
        </p:txBody>
      </p:sp>
      <p:sp>
        <p:nvSpPr>
          <p:cNvPr id="4" name="Овал 3"/>
          <p:cNvSpPr/>
          <p:nvPr/>
        </p:nvSpPr>
        <p:spPr>
          <a:xfrm>
            <a:off x="327660" y="276492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Tree>
    <p:extLst>
      <p:ext uri="{BB962C8B-B14F-4D97-AF65-F5344CB8AC3E}">
        <p14:creationId xmlns:p14="http://schemas.microsoft.com/office/powerpoint/2010/main" val="308344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6200" y="392575"/>
            <a:ext cx="6720840" cy="766200"/>
          </a:xfrm>
        </p:spPr>
        <p:txBody>
          <a:bodyPr/>
          <a:lstStyle/>
          <a:p>
            <a:pPr lvl="0"/>
            <a:r>
              <a:rPr lang="ru-RU" dirty="0">
                <a:latin typeface="Century Gothic" panose="020B0502020202020204" pitchFamily="34" charset="0"/>
              </a:rPr>
              <a:t>9. Требования ФГОС 2021 детализированы в методическом </a:t>
            </a:r>
            <a:r>
              <a:rPr lang="ru-RU" dirty="0" smtClean="0">
                <a:latin typeface="Century Gothic" panose="020B0502020202020204" pitchFamily="34" charset="0"/>
              </a:rPr>
              <a:t>документе:</a:t>
            </a:r>
            <a:endParaRPr lang="ru-RU" dirty="0">
              <a:latin typeface="Century Gothic" panose="020B0502020202020204" pitchFamily="34" charset="0"/>
            </a:endParaRPr>
          </a:p>
        </p:txBody>
      </p:sp>
      <p:sp>
        <p:nvSpPr>
          <p:cNvPr id="8" name="Прямоугольник 7"/>
          <p:cNvSpPr/>
          <p:nvPr/>
        </p:nvSpPr>
        <p:spPr>
          <a:xfrm>
            <a:off x="403860" y="1577476"/>
            <a:ext cx="8176260" cy="2862322"/>
          </a:xfrm>
          <a:prstGeom prst="rect">
            <a:avLst/>
          </a:prstGeom>
        </p:spPr>
        <p:txBody>
          <a:bodyPr wrap="square">
            <a:spAutoFit/>
          </a:bodyPr>
          <a:lstStyle/>
          <a:p>
            <a:pPr marL="457200" lvl="0" indent="-457200">
              <a:buFont typeface="+mj-lt"/>
              <a:buAutoNum type="alphaLcParenR"/>
            </a:pPr>
            <a:r>
              <a:rPr lang="ru-RU" sz="2000" dirty="0">
                <a:latin typeface="Century Gothic" panose="020B0502020202020204" pitchFamily="34" charset="0"/>
              </a:rPr>
              <a:t>примерные рабочие </a:t>
            </a:r>
            <a:r>
              <a:rPr lang="ru-RU" sz="2000" dirty="0" smtClean="0">
                <a:latin typeface="Century Gothic" panose="020B0502020202020204" pitchFamily="34" charset="0"/>
              </a:rPr>
              <a:t>программы</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учебники из федерального </a:t>
            </a:r>
            <a:r>
              <a:rPr lang="ru-RU" sz="2000" dirty="0" smtClean="0">
                <a:latin typeface="Century Gothic" panose="020B0502020202020204" pitchFamily="34" charset="0"/>
              </a:rPr>
              <a:t>перечня</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информационные и учебные ресурсы образовательной </a:t>
            </a:r>
            <a:r>
              <a:rPr lang="ru-RU" sz="2000" dirty="0" smtClean="0">
                <a:latin typeface="Century Gothic" panose="020B0502020202020204" pitchFamily="34" charset="0"/>
              </a:rPr>
              <a:t>организации</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контрольно-измерительные материалы для государственной итоговой аттестации</a:t>
            </a:r>
          </a:p>
        </p:txBody>
      </p:sp>
      <p:sp>
        <p:nvSpPr>
          <p:cNvPr id="4" name="Овал 3"/>
          <p:cNvSpPr/>
          <p:nvPr/>
        </p:nvSpPr>
        <p:spPr>
          <a:xfrm>
            <a:off x="334010" y="157747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Tree>
    <p:extLst>
      <p:ext uri="{BB962C8B-B14F-4D97-AF65-F5344CB8AC3E}">
        <p14:creationId xmlns:p14="http://schemas.microsoft.com/office/powerpoint/2010/main" val="358070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0955" y="392575"/>
            <a:ext cx="6766560" cy="766200"/>
          </a:xfrm>
        </p:spPr>
        <p:txBody>
          <a:bodyPr/>
          <a:lstStyle/>
          <a:p>
            <a:pPr lvl="0"/>
            <a:r>
              <a:rPr lang="ru-RU" sz="1900" dirty="0">
                <a:latin typeface="Century Gothic" panose="020B0502020202020204" pitchFamily="34" charset="0"/>
              </a:rPr>
              <a:t>10. Задача по формированию функциональной грамотности школьников впервые поставлена </a:t>
            </a:r>
            <a:r>
              <a:rPr lang="ru-RU" sz="1900" dirty="0" smtClean="0">
                <a:latin typeface="Century Gothic" panose="020B0502020202020204" pitchFamily="34" charset="0"/>
              </a:rPr>
              <a:t>в:</a:t>
            </a:r>
            <a:endParaRPr lang="ru-RU" sz="1900" dirty="0">
              <a:latin typeface="Century Gothic" panose="020B0502020202020204" pitchFamily="34" charset="0"/>
            </a:endParaRPr>
          </a:p>
        </p:txBody>
      </p:sp>
      <p:sp>
        <p:nvSpPr>
          <p:cNvPr id="8" name="Прямоугольник 7"/>
          <p:cNvSpPr/>
          <p:nvPr/>
        </p:nvSpPr>
        <p:spPr>
          <a:xfrm>
            <a:off x="403860" y="1577476"/>
            <a:ext cx="8176260" cy="2246769"/>
          </a:xfrm>
          <a:prstGeom prst="rect">
            <a:avLst/>
          </a:prstGeom>
        </p:spPr>
        <p:txBody>
          <a:bodyPr wrap="square">
            <a:spAutoFit/>
          </a:bodyPr>
          <a:lstStyle/>
          <a:p>
            <a:pPr marL="457200" lvl="0" indent="-457200">
              <a:buFont typeface="+mj-lt"/>
              <a:buAutoNum type="alphaLcParenR"/>
            </a:pPr>
            <a:r>
              <a:rPr lang="ru-RU" sz="2000" dirty="0">
                <a:latin typeface="Century Gothic" panose="020B0502020202020204" pitchFamily="34" charset="0"/>
              </a:rPr>
              <a:t>ФГОС </a:t>
            </a:r>
            <a:r>
              <a:rPr lang="ru-RU" sz="2000" dirty="0" smtClean="0">
                <a:latin typeface="Century Gothic" panose="020B0502020202020204" pitchFamily="34" charset="0"/>
              </a:rPr>
              <a:t>2004</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ФГОС </a:t>
            </a:r>
            <a:r>
              <a:rPr lang="ru-RU" sz="2000" dirty="0" smtClean="0">
                <a:latin typeface="Century Gothic" panose="020B0502020202020204" pitchFamily="34" charset="0"/>
              </a:rPr>
              <a:t>2009</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ФГОС </a:t>
            </a:r>
            <a:r>
              <a:rPr lang="ru-RU" sz="2000" dirty="0" smtClean="0">
                <a:latin typeface="Century Gothic" panose="020B0502020202020204" pitchFamily="34" charset="0"/>
              </a:rPr>
              <a:t>2010</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ФГОС 2021</a:t>
            </a:r>
          </a:p>
        </p:txBody>
      </p:sp>
      <p:sp>
        <p:nvSpPr>
          <p:cNvPr id="4" name="Овал 3"/>
          <p:cNvSpPr/>
          <p:nvPr/>
        </p:nvSpPr>
        <p:spPr>
          <a:xfrm>
            <a:off x="334010" y="338722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Tree>
    <p:extLst>
      <p:ext uri="{BB962C8B-B14F-4D97-AF65-F5344CB8AC3E}">
        <p14:creationId xmlns:p14="http://schemas.microsoft.com/office/powerpoint/2010/main" val="202659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8580" y="392575"/>
            <a:ext cx="6766560" cy="766200"/>
          </a:xfrm>
        </p:spPr>
        <p:txBody>
          <a:bodyPr/>
          <a:lstStyle/>
          <a:p>
            <a:pPr lvl="0"/>
            <a:r>
              <a:rPr lang="ru-RU" dirty="0">
                <a:latin typeface="Century Gothic" panose="020B0502020202020204" pitchFamily="34" charset="0"/>
              </a:rPr>
              <a:t>11. Во ФГОС 2021 нашли свое отражение </a:t>
            </a:r>
            <a:r>
              <a:rPr lang="ru-RU" dirty="0" smtClean="0">
                <a:latin typeface="Century Gothic" panose="020B0502020202020204" pitchFamily="34" charset="0"/>
              </a:rPr>
              <a:t>вопросы:</a:t>
            </a:r>
            <a:endParaRPr lang="ru-RU" dirty="0">
              <a:latin typeface="Century Gothic" panose="020B0502020202020204" pitchFamily="34" charset="0"/>
            </a:endParaRPr>
          </a:p>
        </p:txBody>
      </p:sp>
      <p:sp>
        <p:nvSpPr>
          <p:cNvPr id="8" name="Прямоугольник 7"/>
          <p:cNvSpPr/>
          <p:nvPr/>
        </p:nvSpPr>
        <p:spPr>
          <a:xfrm>
            <a:off x="403860" y="1577476"/>
            <a:ext cx="8176260" cy="2246769"/>
          </a:xfrm>
          <a:prstGeom prst="rect">
            <a:avLst/>
          </a:prstGeom>
        </p:spPr>
        <p:txBody>
          <a:bodyPr wrap="square">
            <a:spAutoFit/>
          </a:bodyPr>
          <a:lstStyle/>
          <a:p>
            <a:pPr marL="457200" lvl="0" indent="-457200">
              <a:buFont typeface="+mj-lt"/>
              <a:buAutoNum type="alphaLcParenR"/>
            </a:pPr>
            <a:r>
              <a:rPr lang="ru-RU" sz="2000" dirty="0">
                <a:latin typeface="Century Gothic" panose="020B0502020202020204" pitchFamily="34" charset="0"/>
              </a:rPr>
              <a:t>финансовой </a:t>
            </a:r>
            <a:r>
              <a:rPr lang="ru-RU" sz="2000" dirty="0" smtClean="0">
                <a:latin typeface="Century Gothic" panose="020B0502020202020204" pitchFamily="34" charset="0"/>
              </a:rPr>
              <a:t>грамотности</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навыков XXI </a:t>
            </a:r>
            <a:r>
              <a:rPr lang="ru-RU" sz="2000" dirty="0" smtClean="0">
                <a:latin typeface="Century Gothic" panose="020B0502020202020204" pitchFamily="34" charset="0"/>
              </a:rPr>
              <a:t>века</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функциональной </a:t>
            </a:r>
            <a:r>
              <a:rPr lang="ru-RU" sz="2000" dirty="0" smtClean="0">
                <a:latin typeface="Century Gothic" panose="020B0502020202020204" pitchFamily="34" charset="0"/>
              </a:rPr>
              <a:t>грамотности</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все ответы верны</a:t>
            </a:r>
          </a:p>
        </p:txBody>
      </p:sp>
      <p:sp>
        <p:nvSpPr>
          <p:cNvPr id="4" name="Овал 3"/>
          <p:cNvSpPr/>
          <p:nvPr/>
        </p:nvSpPr>
        <p:spPr>
          <a:xfrm>
            <a:off x="353060" y="336817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Tree>
    <p:extLst>
      <p:ext uri="{BB962C8B-B14F-4D97-AF65-F5344CB8AC3E}">
        <p14:creationId xmlns:p14="http://schemas.microsoft.com/office/powerpoint/2010/main" val="26501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623774" y="423055"/>
            <a:ext cx="5708445" cy="766200"/>
          </a:xfrm>
          <a:prstGeom prst="rect">
            <a:avLst/>
          </a:prstGeom>
        </p:spPr>
        <p:txBody>
          <a:bodyPr spcFirstLastPara="1" wrap="square" lIns="91425" tIns="91425" rIns="91425" bIns="91425" anchor="ctr" anchorCtr="0">
            <a:noAutofit/>
          </a:bodyPr>
          <a:lstStyle/>
          <a:p>
            <a:pPr algn="ctr">
              <a:lnSpc>
                <a:spcPct val="107000"/>
              </a:lnSpc>
              <a:spcAft>
                <a:spcPts val="800"/>
              </a:spcAft>
            </a:pPr>
            <a:r>
              <a:rPr lang="ru-RU" sz="2400" dirty="0">
                <a:latin typeface="Century Gothic" panose="020B0502020202020204" pitchFamily="34" charset="0"/>
                <a:ea typeface="Calibri" panose="020F0502020204030204" pitchFamily="34" charset="0"/>
                <a:cs typeface="Times New Roman" panose="02020603050405020304" pitchFamily="18" charset="0"/>
              </a:rPr>
              <a:t>Тест  </a:t>
            </a:r>
            <a:r>
              <a:rPr lang="ru-RU" sz="2400" dirty="0" smtClean="0">
                <a:latin typeface="Century Gothic" panose="020B0502020202020204" pitchFamily="34" charset="0"/>
                <a:ea typeface="Calibri" panose="020F0502020204030204" pitchFamily="34" charset="0"/>
                <a:cs typeface="Times New Roman" panose="02020603050405020304" pitchFamily="18" charset="0"/>
              </a:rPr>
              <a:t>«</a:t>
            </a:r>
            <a:r>
              <a:rPr lang="ru-RU" sz="2400" dirty="0">
                <a:latin typeface="Century Gothic" panose="020B0502020202020204" pitchFamily="34" charset="0"/>
                <a:ea typeface="Calibri" panose="020F0502020204030204" pitchFamily="34" charset="0"/>
                <a:cs typeface="Times New Roman" panose="02020603050405020304" pitchFamily="18" charset="0"/>
              </a:rPr>
              <a:t>Изменения в обновлённых стандартах»</a:t>
            </a:r>
          </a:p>
        </p:txBody>
      </p:sp>
      <p:grpSp>
        <p:nvGrpSpPr>
          <p:cNvPr id="288" name="Google Shape;288;p19"/>
          <p:cNvGrpSpPr/>
          <p:nvPr/>
        </p:nvGrpSpPr>
        <p:grpSpPr>
          <a:xfrm>
            <a:off x="312466" y="587260"/>
            <a:ext cx="309022" cy="376837"/>
            <a:chOff x="596350" y="929175"/>
            <a:chExt cx="407950" cy="497475"/>
          </a:xfrm>
        </p:grpSpPr>
        <p:sp>
          <p:nvSpPr>
            <p:cNvPr id="289"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8" name="Таблица 17">
            <a:extLst>
              <a:ext uri="{FF2B5EF4-FFF2-40B4-BE49-F238E27FC236}">
                <a16:creationId xmlns:a16="http://schemas.microsoft.com/office/drawing/2014/main" id="{E3B3C8BC-5A77-A4C5-E2D6-A12BAB487282}"/>
              </a:ext>
            </a:extLst>
          </p:cNvPr>
          <p:cNvGraphicFramePr>
            <a:graphicFrameLocks noGrp="1"/>
          </p:cNvGraphicFramePr>
          <p:nvPr>
            <p:extLst>
              <p:ext uri="{D42A27DB-BD31-4B8C-83A1-F6EECF244321}">
                <p14:modId xmlns:p14="http://schemas.microsoft.com/office/powerpoint/2010/main" val="23905524"/>
              </p:ext>
            </p:extLst>
          </p:nvPr>
        </p:nvGraphicFramePr>
        <p:xfrm>
          <a:off x="195815" y="1828531"/>
          <a:ext cx="8676006" cy="2316114"/>
        </p:xfrm>
        <a:graphic>
          <a:graphicData uri="http://schemas.openxmlformats.org/drawingml/2006/table">
            <a:tbl>
              <a:tblPr>
                <a:tableStyleId>{C083E6E3-FA7D-4D7B-A595-EF9225AFEA82}</a:tableStyleId>
              </a:tblPr>
              <a:tblGrid>
                <a:gridCol w="1531385">
                  <a:extLst>
                    <a:ext uri="{9D8B030D-6E8A-4147-A177-3AD203B41FA5}">
                      <a16:colId xmlns:a16="http://schemas.microsoft.com/office/drawing/2014/main" val="494291088"/>
                    </a:ext>
                  </a:extLst>
                </a:gridCol>
                <a:gridCol w="649511">
                  <a:extLst>
                    <a:ext uri="{9D8B030D-6E8A-4147-A177-3AD203B41FA5}">
                      <a16:colId xmlns:a16="http://schemas.microsoft.com/office/drawing/2014/main" val="3893200062"/>
                    </a:ext>
                  </a:extLst>
                </a:gridCol>
                <a:gridCol w="649511">
                  <a:extLst>
                    <a:ext uri="{9D8B030D-6E8A-4147-A177-3AD203B41FA5}">
                      <a16:colId xmlns:a16="http://schemas.microsoft.com/office/drawing/2014/main" val="3699131571"/>
                    </a:ext>
                  </a:extLst>
                </a:gridCol>
                <a:gridCol w="649511">
                  <a:extLst>
                    <a:ext uri="{9D8B030D-6E8A-4147-A177-3AD203B41FA5}">
                      <a16:colId xmlns:a16="http://schemas.microsoft.com/office/drawing/2014/main" val="3166226665"/>
                    </a:ext>
                  </a:extLst>
                </a:gridCol>
                <a:gridCol w="649511">
                  <a:extLst>
                    <a:ext uri="{9D8B030D-6E8A-4147-A177-3AD203B41FA5}">
                      <a16:colId xmlns:a16="http://schemas.microsoft.com/office/drawing/2014/main" val="201926563"/>
                    </a:ext>
                  </a:extLst>
                </a:gridCol>
                <a:gridCol w="649511">
                  <a:extLst>
                    <a:ext uri="{9D8B030D-6E8A-4147-A177-3AD203B41FA5}">
                      <a16:colId xmlns:a16="http://schemas.microsoft.com/office/drawing/2014/main" val="3043860476"/>
                    </a:ext>
                  </a:extLst>
                </a:gridCol>
                <a:gridCol w="649511">
                  <a:extLst>
                    <a:ext uri="{9D8B030D-6E8A-4147-A177-3AD203B41FA5}">
                      <a16:colId xmlns:a16="http://schemas.microsoft.com/office/drawing/2014/main" val="976086252"/>
                    </a:ext>
                  </a:extLst>
                </a:gridCol>
                <a:gridCol w="649511">
                  <a:extLst>
                    <a:ext uri="{9D8B030D-6E8A-4147-A177-3AD203B41FA5}">
                      <a16:colId xmlns:a16="http://schemas.microsoft.com/office/drawing/2014/main" val="3987491317"/>
                    </a:ext>
                  </a:extLst>
                </a:gridCol>
                <a:gridCol w="649511">
                  <a:extLst>
                    <a:ext uri="{9D8B030D-6E8A-4147-A177-3AD203B41FA5}">
                      <a16:colId xmlns:a16="http://schemas.microsoft.com/office/drawing/2014/main" val="3047349830"/>
                    </a:ext>
                  </a:extLst>
                </a:gridCol>
                <a:gridCol w="649511">
                  <a:extLst>
                    <a:ext uri="{9D8B030D-6E8A-4147-A177-3AD203B41FA5}">
                      <a16:colId xmlns:a16="http://schemas.microsoft.com/office/drawing/2014/main" val="2922406988"/>
                    </a:ext>
                  </a:extLst>
                </a:gridCol>
                <a:gridCol w="649511">
                  <a:extLst>
                    <a:ext uri="{9D8B030D-6E8A-4147-A177-3AD203B41FA5}">
                      <a16:colId xmlns:a16="http://schemas.microsoft.com/office/drawing/2014/main" val="2330609388"/>
                    </a:ext>
                  </a:extLst>
                </a:gridCol>
                <a:gridCol w="649511">
                  <a:extLst>
                    <a:ext uri="{9D8B030D-6E8A-4147-A177-3AD203B41FA5}">
                      <a16:colId xmlns:a16="http://schemas.microsoft.com/office/drawing/2014/main" val="1869106787"/>
                    </a:ext>
                  </a:extLst>
                </a:gridCol>
              </a:tblGrid>
              <a:tr h="946419">
                <a:tc>
                  <a:txBody>
                    <a:bodyPr/>
                    <a:lstStyle/>
                    <a:p>
                      <a:pPr algn="ctr">
                        <a:lnSpc>
                          <a:spcPct val="107000"/>
                        </a:lnSpc>
                        <a:spcAft>
                          <a:spcPts val="800"/>
                        </a:spcAft>
                      </a:pPr>
                      <a:r>
                        <a:rPr lang="ru-RU" sz="2400" dirty="0">
                          <a:effectLst/>
                          <a:latin typeface="Century Gothic" panose="020B0502020202020204" pitchFamily="34" charset="0"/>
                        </a:rPr>
                        <a:t>№ вопроса</a:t>
                      </a:r>
                      <a:endParaRPr lang="ru-RU"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1</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2</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3</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4</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5</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6</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7</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8</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9</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10</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11</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913396"/>
                  </a:ext>
                </a:extLst>
              </a:tr>
              <a:tr h="703610">
                <a:tc>
                  <a:txBody>
                    <a:bodyPr/>
                    <a:lstStyle/>
                    <a:p>
                      <a:pPr algn="ctr">
                        <a:lnSpc>
                          <a:spcPct val="107000"/>
                        </a:lnSpc>
                        <a:spcAft>
                          <a:spcPts val="800"/>
                        </a:spcAft>
                      </a:pPr>
                      <a:r>
                        <a:rPr lang="ru-RU" sz="2800" dirty="0">
                          <a:effectLst/>
                          <a:latin typeface="Century Gothic" panose="020B0502020202020204" pitchFamily="34" charset="0"/>
                        </a:rPr>
                        <a:t>Ответы</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a</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d</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a</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a</a:t>
                      </a:r>
                      <a:r>
                        <a:rPr lang="ru-RU" sz="2800" dirty="0" smtClean="0">
                          <a:effectLst/>
                          <a:latin typeface="Century Gothic" panose="020B0502020202020204" pitchFamily="34" charset="0"/>
                          <a:ea typeface="Calibri" panose="020F0502020204030204" pitchFamily="34" charset="0"/>
                          <a:cs typeface="Times New Roman" panose="02020603050405020304" pitchFamily="18" charset="0"/>
                        </a:rPr>
                        <a:t>,</a:t>
                      </a: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b</a:t>
                      </a:r>
                      <a:r>
                        <a:rPr lang="ru-RU" sz="2800" dirty="0" smtClean="0">
                          <a:effectLst/>
                          <a:latin typeface="Century Gothic" panose="020B0502020202020204" pitchFamily="34" charset="0"/>
                          <a:ea typeface="Calibri" panose="020F0502020204030204" pitchFamily="34" charset="0"/>
                          <a:cs typeface="Times New Roman" panose="02020603050405020304" pitchFamily="18" charset="0"/>
                        </a:rPr>
                        <a:t>,</a:t>
                      </a: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d</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a:effectLst/>
                          <a:latin typeface="Century Gothic" panose="020B0502020202020204" pitchFamily="34" charset="0"/>
                          <a:ea typeface="Calibri" panose="020F0502020204030204" pitchFamily="34" charset="0"/>
                          <a:cs typeface="Times New Roman" panose="02020603050405020304" pitchFamily="18" charset="0"/>
                        </a:rPr>
                        <a:t>a</a:t>
                      </a:r>
                      <a:endParaRPr lang="ru-RU"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b</a:t>
                      </a:r>
                      <a:r>
                        <a:rPr lang="ru-RU" sz="2800" dirty="0" smtClean="0">
                          <a:effectLst/>
                          <a:latin typeface="Century Gothic" panose="020B0502020202020204" pitchFamily="34" charset="0"/>
                          <a:ea typeface="Calibri" panose="020F0502020204030204" pitchFamily="34" charset="0"/>
                          <a:cs typeface="Times New Roman" panose="02020603050405020304" pitchFamily="18" charset="0"/>
                        </a:rPr>
                        <a:t>,</a:t>
                      </a: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d</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a</a:t>
                      </a:r>
                      <a:r>
                        <a:rPr lang="ru-RU" sz="2800" dirty="0" smtClean="0">
                          <a:effectLst/>
                          <a:latin typeface="Century Gothic" panose="020B0502020202020204" pitchFamily="34" charset="0"/>
                          <a:ea typeface="Calibri" panose="020F0502020204030204" pitchFamily="34" charset="0"/>
                          <a:cs typeface="Times New Roman" panose="02020603050405020304" pitchFamily="18" charset="0"/>
                        </a:rPr>
                        <a:t>,</a:t>
                      </a: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c</a:t>
                      </a:r>
                      <a:r>
                        <a:rPr lang="ru-RU" sz="2800" dirty="0" smtClean="0">
                          <a:effectLst/>
                          <a:latin typeface="Century Gothic" panose="020B0502020202020204" pitchFamily="34" charset="0"/>
                          <a:ea typeface="Calibri" panose="020F0502020204030204" pitchFamily="34" charset="0"/>
                          <a:cs typeface="Times New Roman" panose="02020603050405020304" pitchFamily="18" charset="0"/>
                        </a:rPr>
                        <a:t>,</a:t>
                      </a: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e</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a:effectLst/>
                          <a:latin typeface="Century Gothic" panose="020B0502020202020204" pitchFamily="34" charset="0"/>
                          <a:ea typeface="Calibri" panose="020F0502020204030204" pitchFamily="34" charset="0"/>
                          <a:cs typeface="Times New Roman" panose="02020603050405020304" pitchFamily="18" charset="0"/>
                        </a:rPr>
                        <a:t>c</a:t>
                      </a:r>
                      <a:endParaRPr lang="ru-RU"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a:effectLst/>
                          <a:latin typeface="Century Gothic" panose="020B0502020202020204" pitchFamily="34" charset="0"/>
                          <a:ea typeface="Calibri" panose="020F0502020204030204" pitchFamily="34" charset="0"/>
                          <a:cs typeface="Times New Roman" panose="02020603050405020304" pitchFamily="18" charset="0"/>
                        </a:rPr>
                        <a:t>a</a:t>
                      </a:r>
                      <a:endParaRPr lang="ru-RU"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a:effectLst/>
                          <a:latin typeface="Century Gothic" panose="020B0502020202020204" pitchFamily="34" charset="0"/>
                          <a:ea typeface="Calibri" panose="020F0502020204030204" pitchFamily="34" charset="0"/>
                          <a:cs typeface="Times New Roman" panose="02020603050405020304" pitchFamily="18" charset="0"/>
                        </a:rPr>
                        <a:t>d</a:t>
                      </a:r>
                      <a:endParaRPr lang="ru-RU"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d</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610992"/>
                  </a:ext>
                </a:extLst>
              </a:tr>
            </a:tbl>
          </a:graphicData>
        </a:graphic>
      </p:graphicFrame>
    </p:spTree>
    <p:extLst>
      <p:ext uri="{BB962C8B-B14F-4D97-AF65-F5344CB8AC3E}">
        <p14:creationId xmlns:p14="http://schemas.microsoft.com/office/powerpoint/2010/main" val="1453759945"/>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8"/>
          <p:cNvSpPr txBox="1">
            <a:spLocks noGrp="1"/>
          </p:cNvSpPr>
          <p:nvPr>
            <p:ph type="title"/>
          </p:nvPr>
        </p:nvSpPr>
        <p:spPr>
          <a:xfrm>
            <a:off x="719981" y="375046"/>
            <a:ext cx="6106487" cy="766200"/>
          </a:xfrm>
          <a:prstGeom prst="rect">
            <a:avLst/>
          </a:prstGeom>
        </p:spPr>
        <p:txBody>
          <a:bodyPr spcFirstLastPara="1" wrap="square" lIns="91425" tIns="91425" rIns="91425" bIns="91425" anchor="ctr" anchorCtr="0">
            <a:noAutofit/>
          </a:bodyPr>
          <a:lstStyle/>
          <a:p>
            <a:pPr lvl="0"/>
            <a:r>
              <a:rPr lang="ru-RU" sz="2800" dirty="0">
                <a:latin typeface="Century Gothic" panose="020B0502020202020204" pitchFamily="34" charset="0"/>
              </a:rPr>
              <a:t>Концепция обновления </a:t>
            </a:r>
            <a:r>
              <a:rPr lang="ru-RU" sz="2800" dirty="0" smtClean="0">
                <a:latin typeface="Century Gothic" panose="020B0502020202020204" pitchFamily="34" charset="0"/>
              </a:rPr>
              <a:t>ФГОС</a:t>
            </a:r>
            <a:endParaRPr sz="2800" dirty="0"/>
          </a:p>
        </p:txBody>
      </p:sp>
      <p:sp>
        <p:nvSpPr>
          <p:cNvPr id="443" name="Google Shape;443;p28"/>
          <p:cNvSpPr txBox="1">
            <a:spLocks noGrp="1"/>
          </p:cNvSpPr>
          <p:nvPr>
            <p:ph type="body" idx="1"/>
          </p:nvPr>
        </p:nvSpPr>
        <p:spPr>
          <a:xfrm>
            <a:off x="184649" y="1330335"/>
            <a:ext cx="2725135" cy="1515600"/>
          </a:xfrm>
          <a:prstGeom prst="rect">
            <a:avLst/>
          </a:prstGeom>
        </p:spPr>
        <p:txBody>
          <a:bodyPr spcFirstLastPara="1" wrap="square" lIns="91425" tIns="91425" rIns="91425" bIns="91425" anchor="t" anchorCtr="0">
            <a:noAutofit/>
          </a:bodyPr>
          <a:lstStyle/>
          <a:p>
            <a:pPr marL="0" indent="0">
              <a:buNone/>
            </a:pPr>
            <a:r>
              <a:rPr lang="ru-RU" sz="1400" b="1" dirty="0" smtClean="0">
                <a:solidFill>
                  <a:srgbClr val="000000"/>
                </a:solidFill>
                <a:latin typeface="Century Gothic" panose="020B0502020202020204" pitchFamily="34" charset="0"/>
              </a:rPr>
              <a:t>1. Стратегические </a:t>
            </a:r>
            <a:r>
              <a:rPr lang="ru-RU" sz="1400" b="1" dirty="0">
                <a:solidFill>
                  <a:srgbClr val="000000"/>
                </a:solidFill>
                <a:latin typeface="Century Gothic" panose="020B0502020202020204" pitchFamily="34" charset="0"/>
              </a:rPr>
              <a:t>ориентиры государства, закрепленные в документах стратегического планирования. </a:t>
            </a:r>
          </a:p>
        </p:txBody>
      </p:sp>
      <p:sp>
        <p:nvSpPr>
          <p:cNvPr id="444" name="Google Shape;444;p28"/>
          <p:cNvSpPr txBox="1">
            <a:spLocks noGrp="1"/>
          </p:cNvSpPr>
          <p:nvPr>
            <p:ph type="body" idx="2"/>
          </p:nvPr>
        </p:nvSpPr>
        <p:spPr>
          <a:xfrm>
            <a:off x="3233636" y="1330335"/>
            <a:ext cx="2741713" cy="1515600"/>
          </a:xfrm>
          <a:prstGeom prst="rect">
            <a:avLst/>
          </a:prstGeom>
        </p:spPr>
        <p:txBody>
          <a:bodyPr spcFirstLastPara="1" wrap="square" lIns="91425" tIns="91425" rIns="91425" bIns="91425" anchor="t" anchorCtr="0">
            <a:noAutofit/>
          </a:bodyPr>
          <a:lstStyle/>
          <a:p>
            <a:pPr marL="0" indent="0">
              <a:buNone/>
            </a:pPr>
            <a:r>
              <a:rPr lang="ru-RU" sz="1400" b="1" dirty="0" smtClean="0">
                <a:solidFill>
                  <a:srgbClr val="000000"/>
                </a:solidFill>
                <a:latin typeface="Century Gothic" panose="020B0502020202020204" pitchFamily="34" charset="0"/>
              </a:rPr>
              <a:t>2. Потребности </a:t>
            </a:r>
            <a:r>
              <a:rPr lang="ru-RU" sz="1400" b="1" dirty="0">
                <a:solidFill>
                  <a:srgbClr val="000000"/>
                </a:solidFill>
                <a:latin typeface="Century Gothic" panose="020B0502020202020204" pitchFamily="34" charset="0"/>
              </a:rPr>
              <a:t>экономики, сформулированные представителями бизнес-сообщества. </a:t>
            </a:r>
          </a:p>
        </p:txBody>
      </p:sp>
      <p:sp>
        <p:nvSpPr>
          <p:cNvPr id="445" name="Google Shape;445;p28"/>
          <p:cNvSpPr txBox="1">
            <a:spLocks noGrp="1"/>
          </p:cNvSpPr>
          <p:nvPr>
            <p:ph type="body" idx="3"/>
          </p:nvPr>
        </p:nvSpPr>
        <p:spPr>
          <a:xfrm>
            <a:off x="6299200" y="1330335"/>
            <a:ext cx="2543450" cy="1515600"/>
          </a:xfrm>
          <a:prstGeom prst="rect">
            <a:avLst/>
          </a:prstGeom>
        </p:spPr>
        <p:txBody>
          <a:bodyPr spcFirstLastPara="1" wrap="square" lIns="91425" tIns="91425" rIns="91425" bIns="91425" anchor="t" anchorCtr="0">
            <a:noAutofit/>
          </a:bodyPr>
          <a:lstStyle/>
          <a:p>
            <a:pPr marL="0" indent="0">
              <a:buNone/>
            </a:pPr>
            <a:r>
              <a:rPr lang="ru-RU" sz="1400" b="1" dirty="0" smtClean="0">
                <a:solidFill>
                  <a:srgbClr val="000000"/>
                </a:solidFill>
                <a:latin typeface="Century Gothic" panose="020B0502020202020204" pitchFamily="34" charset="0"/>
              </a:rPr>
              <a:t>3. Современное </a:t>
            </a:r>
            <a:r>
              <a:rPr lang="ru-RU" sz="1400" b="1" dirty="0">
                <a:solidFill>
                  <a:srgbClr val="000000"/>
                </a:solidFill>
                <a:latin typeface="Century Gothic" panose="020B0502020202020204" pitchFamily="34" charset="0"/>
              </a:rPr>
              <a:t>состояние и тенденции развития науки, технологии и культуры. </a:t>
            </a:r>
          </a:p>
        </p:txBody>
      </p:sp>
      <p:sp>
        <p:nvSpPr>
          <p:cNvPr id="447" name="Google Shape;447;p28"/>
          <p:cNvSpPr txBox="1">
            <a:spLocks noGrp="1"/>
          </p:cNvSpPr>
          <p:nvPr>
            <p:ph type="body" idx="1"/>
          </p:nvPr>
        </p:nvSpPr>
        <p:spPr>
          <a:xfrm>
            <a:off x="184650" y="3033749"/>
            <a:ext cx="2725134" cy="1515600"/>
          </a:xfrm>
          <a:prstGeom prst="rect">
            <a:avLst/>
          </a:prstGeom>
        </p:spPr>
        <p:txBody>
          <a:bodyPr spcFirstLastPara="1" wrap="square" lIns="91425" tIns="91425" rIns="91425" bIns="91425" anchor="t" anchorCtr="0">
            <a:noAutofit/>
          </a:bodyPr>
          <a:lstStyle/>
          <a:p>
            <a:pPr marL="0" indent="0">
              <a:buNone/>
            </a:pPr>
            <a:r>
              <a:rPr lang="ru-RU" sz="1400" b="1" dirty="0" smtClean="0">
                <a:solidFill>
                  <a:srgbClr val="000000"/>
                </a:solidFill>
                <a:latin typeface="Century Gothic" panose="020B0502020202020204" pitchFamily="34" charset="0"/>
              </a:rPr>
              <a:t>4. Изменение </a:t>
            </a:r>
            <a:r>
              <a:rPr lang="ru-RU" sz="1400" b="1" dirty="0">
                <a:solidFill>
                  <a:srgbClr val="000000"/>
                </a:solidFill>
                <a:latin typeface="Century Gothic" panose="020B0502020202020204" pitchFamily="34" charset="0"/>
              </a:rPr>
              <a:t>возможностей системы образования, благодаря развитию и внедрению в практику образовательной деятельности цифровых технологий и платформенных решение. </a:t>
            </a:r>
          </a:p>
        </p:txBody>
      </p:sp>
      <p:sp>
        <p:nvSpPr>
          <p:cNvPr id="448" name="Google Shape;448;p28"/>
          <p:cNvSpPr txBox="1">
            <a:spLocks noGrp="1"/>
          </p:cNvSpPr>
          <p:nvPr>
            <p:ph type="body" idx="2"/>
          </p:nvPr>
        </p:nvSpPr>
        <p:spPr>
          <a:xfrm>
            <a:off x="3233636" y="3033749"/>
            <a:ext cx="2741713" cy="1515600"/>
          </a:xfrm>
          <a:prstGeom prst="rect">
            <a:avLst/>
          </a:prstGeom>
        </p:spPr>
        <p:txBody>
          <a:bodyPr spcFirstLastPara="1" wrap="square" lIns="91425" tIns="91425" rIns="91425" bIns="91425" anchor="t" anchorCtr="0">
            <a:noAutofit/>
          </a:bodyPr>
          <a:lstStyle/>
          <a:p>
            <a:pPr marL="0" indent="0">
              <a:buNone/>
            </a:pPr>
            <a:r>
              <a:rPr lang="ru-RU" sz="1400" b="1" dirty="0" smtClean="0">
                <a:solidFill>
                  <a:srgbClr val="000000"/>
                </a:solidFill>
                <a:latin typeface="Century Gothic" panose="020B0502020202020204" pitchFamily="34" charset="0"/>
              </a:rPr>
              <a:t>5. Анализ </a:t>
            </a:r>
            <a:r>
              <a:rPr lang="ru-RU" sz="1400" b="1" dirty="0">
                <a:solidFill>
                  <a:srgbClr val="000000"/>
                </a:solidFill>
                <a:latin typeface="Century Gothic" panose="020B0502020202020204" pitchFamily="34" charset="0"/>
              </a:rPr>
              <a:t>результатов диагностики качества образования (посредством ВПР, ОГЭ, ЕГЭ). </a:t>
            </a:r>
          </a:p>
        </p:txBody>
      </p:sp>
      <p:sp>
        <p:nvSpPr>
          <p:cNvPr id="449" name="Google Shape;449;p28"/>
          <p:cNvSpPr txBox="1">
            <a:spLocks noGrp="1"/>
          </p:cNvSpPr>
          <p:nvPr>
            <p:ph type="body" idx="3"/>
          </p:nvPr>
        </p:nvSpPr>
        <p:spPr>
          <a:xfrm>
            <a:off x="6299200" y="3033749"/>
            <a:ext cx="2543450" cy="1515600"/>
          </a:xfrm>
          <a:prstGeom prst="rect">
            <a:avLst/>
          </a:prstGeom>
        </p:spPr>
        <p:txBody>
          <a:bodyPr spcFirstLastPara="1" wrap="square" lIns="91425" tIns="91425" rIns="91425" bIns="91425" anchor="t" anchorCtr="0">
            <a:noAutofit/>
          </a:bodyPr>
          <a:lstStyle/>
          <a:p>
            <a:pPr marL="0" indent="0">
              <a:buNone/>
            </a:pPr>
            <a:r>
              <a:rPr lang="ru-RU" sz="1400" b="1" dirty="0" smtClean="0">
                <a:solidFill>
                  <a:srgbClr val="000000"/>
                </a:solidFill>
                <a:latin typeface="Century Gothic" panose="020B0502020202020204" pitchFamily="34" charset="0"/>
              </a:rPr>
              <a:t>6. Особенности </a:t>
            </a:r>
            <a:r>
              <a:rPr lang="ru-RU" sz="1400" b="1" dirty="0">
                <a:solidFill>
                  <a:srgbClr val="000000"/>
                </a:solidFill>
                <a:latin typeface="Century Gothic" panose="020B0502020202020204" pitchFamily="34" charset="0"/>
              </a:rPr>
              <a:t>современного ребенка и потребности семьи. </a:t>
            </a:r>
          </a:p>
        </p:txBody>
      </p:sp>
      <p:grpSp>
        <p:nvGrpSpPr>
          <p:cNvPr id="450" name="Google Shape;450;p28"/>
          <p:cNvGrpSpPr/>
          <p:nvPr/>
        </p:nvGrpSpPr>
        <p:grpSpPr>
          <a:xfrm>
            <a:off x="305070" y="605926"/>
            <a:ext cx="323793" cy="339493"/>
            <a:chOff x="5961125" y="1623900"/>
            <a:chExt cx="427450" cy="448175"/>
          </a:xfrm>
        </p:grpSpPr>
        <p:sp>
          <p:nvSpPr>
            <p:cNvPr id="451" name="Google Shape;451;p28"/>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6423928" y="3690730"/>
            <a:ext cx="2728161" cy="1457552"/>
          </a:xfrm>
          <a:prstGeom prst="rect">
            <a:avLst/>
          </a:prstGeom>
        </p:spPr>
      </p:pic>
      <p:sp>
        <p:nvSpPr>
          <p:cNvPr id="6" name="object 3"/>
          <p:cNvSpPr txBox="1">
            <a:spLocks/>
          </p:cNvSpPr>
          <p:nvPr/>
        </p:nvSpPr>
        <p:spPr>
          <a:xfrm>
            <a:off x="2164080" y="208386"/>
            <a:ext cx="6941320" cy="289823"/>
          </a:xfrm>
          <a:prstGeom prst="rect">
            <a:avLst/>
          </a:prstGeom>
        </p:spPr>
        <p:txBody>
          <a:bodyPr vert="horz" wrap="square" lIns="0" tIns="12700" rIns="0" bIns="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algn="ctr">
              <a:spcBef>
                <a:spcPts val="100"/>
              </a:spcBef>
            </a:pPr>
            <a:r>
              <a:rPr lang="ru-RU" sz="1800" b="1" spc="-11" dirty="0" smtClean="0">
                <a:latin typeface="Century Gothic" panose="020B0502020202020204" pitchFamily="34" charset="0"/>
              </a:rPr>
              <a:t>Гарантия</a:t>
            </a:r>
            <a:r>
              <a:rPr lang="ru-RU" sz="1800" b="1" spc="-60" dirty="0" smtClean="0">
                <a:latin typeface="Century Gothic" panose="020B0502020202020204" pitchFamily="34" charset="0"/>
              </a:rPr>
              <a:t> </a:t>
            </a:r>
            <a:r>
              <a:rPr lang="ru-RU" sz="1800" b="1" spc="-11" dirty="0" smtClean="0">
                <a:latin typeface="Century Gothic" panose="020B0502020202020204" pitchFamily="34" charset="0"/>
              </a:rPr>
              <a:t>равенства</a:t>
            </a:r>
            <a:r>
              <a:rPr lang="ru-RU" sz="1800" b="1" spc="-60" dirty="0" smtClean="0">
                <a:latin typeface="Century Gothic" panose="020B0502020202020204" pitchFamily="34" charset="0"/>
              </a:rPr>
              <a:t> </a:t>
            </a:r>
            <a:r>
              <a:rPr lang="ru-RU" sz="1800" b="1" spc="-11" dirty="0" smtClean="0">
                <a:latin typeface="Century Gothic" panose="020B0502020202020204" pitchFamily="34" charset="0"/>
              </a:rPr>
              <a:t>ресурсов,</a:t>
            </a:r>
            <a:r>
              <a:rPr lang="ru-RU" sz="1800" b="1" spc="-55" dirty="0" smtClean="0">
                <a:latin typeface="Century Gothic" panose="020B0502020202020204" pitchFamily="34" charset="0"/>
              </a:rPr>
              <a:t> </a:t>
            </a:r>
            <a:r>
              <a:rPr lang="ru-RU" sz="1800" b="1" spc="-20" dirty="0" smtClean="0">
                <a:latin typeface="Century Gothic" panose="020B0502020202020204" pitchFamily="34" charset="0"/>
              </a:rPr>
              <a:t>условий, </a:t>
            </a:r>
            <a:r>
              <a:rPr lang="ru-RU" sz="1800" b="1" spc="-31" dirty="0" smtClean="0">
                <a:latin typeface="Century Gothic" panose="020B0502020202020204" pitchFamily="34" charset="0"/>
              </a:rPr>
              <a:t>возможностей</a:t>
            </a:r>
            <a:endParaRPr lang="ru-RU" sz="1800" b="1" dirty="0">
              <a:latin typeface="Century Gothic" panose="020B0502020202020204" pitchFamily="34" charset="0"/>
            </a:endParaRPr>
          </a:p>
        </p:txBody>
      </p:sp>
      <p:pic>
        <p:nvPicPr>
          <p:cNvPr id="9" name="object 6"/>
          <p:cNvPicPr/>
          <p:nvPr/>
        </p:nvPicPr>
        <p:blipFill>
          <a:blip r:embed="rId4" cstate="print"/>
          <a:stretch>
            <a:fillRect/>
          </a:stretch>
        </p:blipFill>
        <p:spPr>
          <a:xfrm>
            <a:off x="3337319" y="1264563"/>
            <a:ext cx="2675342" cy="1737256"/>
          </a:xfrm>
          <a:prstGeom prst="rect">
            <a:avLst/>
          </a:prstGeom>
        </p:spPr>
      </p:pic>
      <p:sp>
        <p:nvSpPr>
          <p:cNvPr id="10" name="object 7"/>
          <p:cNvSpPr/>
          <p:nvPr/>
        </p:nvSpPr>
        <p:spPr>
          <a:xfrm>
            <a:off x="3375184" y="795627"/>
            <a:ext cx="3022135" cy="2526357"/>
          </a:xfrm>
          <a:custGeom>
            <a:avLst/>
            <a:gdLst/>
            <a:ahLst/>
            <a:cxnLst/>
            <a:rect l="l" t="t" r="r" b="b"/>
            <a:pathLst>
              <a:path w="3527425" h="2807970">
                <a:moveTo>
                  <a:pt x="2645410" y="0"/>
                </a:moveTo>
                <a:lnTo>
                  <a:pt x="881761" y="0"/>
                </a:lnTo>
                <a:lnTo>
                  <a:pt x="0" y="1403857"/>
                </a:lnTo>
                <a:lnTo>
                  <a:pt x="881761" y="2807716"/>
                </a:lnTo>
                <a:lnTo>
                  <a:pt x="2645410" y="2807716"/>
                </a:lnTo>
                <a:lnTo>
                  <a:pt x="3527297" y="1403857"/>
                </a:lnTo>
                <a:lnTo>
                  <a:pt x="2645410" y="0"/>
                </a:lnTo>
                <a:close/>
              </a:path>
            </a:pathLst>
          </a:custGeom>
          <a:solidFill>
            <a:srgbClr val="FFFFFF"/>
          </a:solidFill>
        </p:spPr>
        <p:txBody>
          <a:bodyPr wrap="square" lIns="0" tIns="0" rIns="0" bIns="0" rtlCol="0"/>
          <a:lstStyle/>
          <a:p>
            <a:endParaRPr sz="1800">
              <a:latin typeface="Century Gothic" panose="020B0502020202020204" pitchFamily="34" charset="0"/>
            </a:endParaRPr>
          </a:p>
        </p:txBody>
      </p:sp>
      <p:pic>
        <p:nvPicPr>
          <p:cNvPr id="11" name="object 8"/>
          <p:cNvPicPr/>
          <p:nvPr/>
        </p:nvPicPr>
        <p:blipFill>
          <a:blip r:embed="rId5" cstate="print"/>
          <a:stretch>
            <a:fillRect/>
          </a:stretch>
        </p:blipFill>
        <p:spPr>
          <a:xfrm>
            <a:off x="3062589" y="653696"/>
            <a:ext cx="3060000" cy="2668288"/>
          </a:xfrm>
          <a:prstGeom prst="rect">
            <a:avLst/>
          </a:prstGeom>
        </p:spPr>
      </p:pic>
      <p:sp>
        <p:nvSpPr>
          <p:cNvPr id="12" name="object 9"/>
          <p:cNvSpPr txBox="1"/>
          <p:nvPr/>
        </p:nvSpPr>
        <p:spPr>
          <a:xfrm>
            <a:off x="3191850" y="734571"/>
            <a:ext cx="2852388" cy="1951816"/>
          </a:xfrm>
          <a:prstGeom prst="rect">
            <a:avLst/>
          </a:prstGeom>
        </p:spPr>
        <p:txBody>
          <a:bodyPr vert="horz" wrap="square" lIns="0" tIns="12700" rIns="0" bIns="0" rtlCol="0">
            <a:spAutoFit/>
          </a:bodyPr>
          <a:lstStyle/>
          <a:p>
            <a:pPr algn="ctr">
              <a:spcBef>
                <a:spcPts val="100"/>
              </a:spcBef>
            </a:pPr>
            <a:r>
              <a:rPr sz="1800" b="1" dirty="0" err="1">
                <a:solidFill>
                  <a:srgbClr val="2D75B6"/>
                </a:solidFill>
                <a:latin typeface="Century Gothic" panose="020B0502020202020204" pitchFamily="34" charset="0"/>
              </a:rPr>
              <a:t>Единые</a:t>
            </a:r>
            <a:r>
              <a:rPr sz="1800" b="1" spc="-51" dirty="0">
                <a:solidFill>
                  <a:srgbClr val="2D75B6"/>
                </a:solidFill>
                <a:latin typeface="Century Gothic" panose="020B0502020202020204" pitchFamily="34" charset="0"/>
              </a:rPr>
              <a:t> </a:t>
            </a:r>
            <a:r>
              <a:rPr lang="ru-RU" sz="1800" b="1" spc="-51" dirty="0" smtClean="0">
                <a:solidFill>
                  <a:srgbClr val="2D75B6"/>
                </a:solidFill>
                <a:latin typeface="Century Gothic" panose="020B0502020202020204" pitchFamily="34" charset="0"/>
              </a:rPr>
              <a:t/>
            </a:r>
            <a:br>
              <a:rPr lang="ru-RU" sz="1800" b="1" spc="-51" dirty="0" smtClean="0">
                <a:solidFill>
                  <a:srgbClr val="2D75B6"/>
                </a:solidFill>
                <a:latin typeface="Century Gothic" panose="020B0502020202020204" pitchFamily="34" charset="0"/>
              </a:rPr>
            </a:br>
            <a:r>
              <a:rPr sz="1800" b="1" spc="-20" dirty="0" err="1" smtClean="0">
                <a:solidFill>
                  <a:srgbClr val="2D75B6"/>
                </a:solidFill>
                <a:latin typeface="Century Gothic" panose="020B0502020202020204" pitchFamily="34" charset="0"/>
              </a:rPr>
              <a:t>подходы</a:t>
            </a:r>
            <a:endParaRPr sz="1800" dirty="0">
              <a:latin typeface="Century Gothic" panose="020B0502020202020204" pitchFamily="34" charset="0"/>
            </a:endParaRPr>
          </a:p>
          <a:p>
            <a:pPr marL="12700" marR="5080" indent="-1271" algn="ctr">
              <a:spcBef>
                <a:spcPts val="5"/>
              </a:spcBef>
            </a:pPr>
            <a:r>
              <a:rPr sz="1800" b="1" dirty="0">
                <a:solidFill>
                  <a:srgbClr val="404040"/>
                </a:solidFill>
                <a:latin typeface="Century Gothic" panose="020B0502020202020204" pitchFamily="34" charset="0"/>
              </a:rPr>
              <a:t>к </a:t>
            </a:r>
            <a:r>
              <a:rPr sz="1800" b="1" spc="-11" dirty="0">
                <a:solidFill>
                  <a:srgbClr val="404040"/>
                </a:solidFill>
                <a:latin typeface="Century Gothic" panose="020B0502020202020204" pitchFamily="34" charset="0"/>
              </a:rPr>
              <a:t>формированию </a:t>
            </a:r>
            <a:r>
              <a:rPr sz="1800" b="1" spc="-5" dirty="0">
                <a:solidFill>
                  <a:srgbClr val="404040"/>
                </a:solidFill>
                <a:latin typeface="Century Gothic" panose="020B0502020202020204" pitchFamily="34" charset="0"/>
              </a:rPr>
              <a:t> содержания</a:t>
            </a:r>
            <a:r>
              <a:rPr sz="1800" b="1" spc="-91" dirty="0">
                <a:solidFill>
                  <a:srgbClr val="404040"/>
                </a:solidFill>
                <a:latin typeface="Century Gothic" panose="020B0502020202020204" pitchFamily="34" charset="0"/>
              </a:rPr>
              <a:t> </a:t>
            </a:r>
            <a:r>
              <a:rPr sz="1800" b="1" spc="-5" dirty="0">
                <a:solidFill>
                  <a:srgbClr val="404040"/>
                </a:solidFill>
                <a:latin typeface="Century Gothic" panose="020B0502020202020204" pitchFamily="34" charset="0"/>
              </a:rPr>
              <a:t>образования, </a:t>
            </a:r>
            <a:r>
              <a:rPr sz="1800" b="1" spc="-540" dirty="0">
                <a:solidFill>
                  <a:srgbClr val="404040"/>
                </a:solidFill>
                <a:latin typeface="Century Gothic" panose="020B0502020202020204" pitchFamily="34" charset="0"/>
              </a:rPr>
              <a:t> </a:t>
            </a:r>
            <a:r>
              <a:rPr sz="1800" b="1" spc="-11" dirty="0">
                <a:solidFill>
                  <a:srgbClr val="404040"/>
                </a:solidFill>
                <a:latin typeface="Century Gothic" panose="020B0502020202020204" pitchFamily="34" charset="0"/>
              </a:rPr>
              <a:t>воспитания</a:t>
            </a:r>
            <a:endParaRPr sz="1800" dirty="0">
              <a:latin typeface="Century Gothic" panose="020B0502020202020204" pitchFamily="34" charset="0"/>
            </a:endParaRPr>
          </a:p>
          <a:p>
            <a:pPr algn="ctr">
              <a:lnSpc>
                <a:spcPct val="100000"/>
              </a:lnSpc>
            </a:pPr>
            <a:r>
              <a:rPr sz="1800" b="1" spc="-15" dirty="0">
                <a:solidFill>
                  <a:srgbClr val="404040"/>
                </a:solidFill>
                <a:latin typeface="Century Gothic" panose="020B0502020202020204" pitchFamily="34" charset="0"/>
              </a:rPr>
              <a:t>детей </a:t>
            </a:r>
            <a:r>
              <a:rPr sz="1800" b="1" dirty="0">
                <a:solidFill>
                  <a:srgbClr val="404040"/>
                </a:solidFill>
                <a:latin typeface="Century Gothic" panose="020B0502020202020204" pitchFamily="34" charset="0"/>
              </a:rPr>
              <a:t>и</a:t>
            </a:r>
            <a:r>
              <a:rPr sz="1800" b="1" spc="-31" dirty="0">
                <a:solidFill>
                  <a:srgbClr val="404040"/>
                </a:solidFill>
                <a:latin typeface="Century Gothic" panose="020B0502020202020204" pitchFamily="34" charset="0"/>
              </a:rPr>
              <a:t> </a:t>
            </a:r>
            <a:r>
              <a:rPr sz="1800" b="1" spc="-20" dirty="0">
                <a:solidFill>
                  <a:srgbClr val="404040"/>
                </a:solidFill>
                <a:latin typeface="Century Gothic" panose="020B0502020202020204" pitchFamily="34" charset="0"/>
              </a:rPr>
              <a:t>молодежи</a:t>
            </a:r>
            <a:endParaRPr sz="1800" dirty="0">
              <a:latin typeface="Century Gothic" panose="020B0502020202020204" pitchFamily="34" charset="0"/>
            </a:endParaRPr>
          </a:p>
        </p:txBody>
      </p:sp>
      <p:pic>
        <p:nvPicPr>
          <p:cNvPr id="17" name="object 14"/>
          <p:cNvPicPr/>
          <p:nvPr/>
        </p:nvPicPr>
        <p:blipFill>
          <a:blip r:embed="rId6" cstate="print"/>
          <a:stretch>
            <a:fillRect/>
          </a:stretch>
        </p:blipFill>
        <p:spPr>
          <a:xfrm>
            <a:off x="25468" y="653695"/>
            <a:ext cx="3060000" cy="2668289"/>
          </a:xfrm>
          <a:prstGeom prst="rect">
            <a:avLst/>
          </a:prstGeom>
        </p:spPr>
      </p:pic>
      <p:sp>
        <p:nvSpPr>
          <p:cNvPr id="18" name="object 15"/>
          <p:cNvSpPr txBox="1"/>
          <p:nvPr/>
        </p:nvSpPr>
        <p:spPr>
          <a:xfrm>
            <a:off x="329474" y="1793881"/>
            <a:ext cx="2429110" cy="1120820"/>
          </a:xfrm>
          <a:prstGeom prst="rect">
            <a:avLst/>
          </a:prstGeom>
        </p:spPr>
        <p:txBody>
          <a:bodyPr vert="horz" wrap="square" lIns="0" tIns="12700" rIns="0" bIns="0" rtlCol="0">
            <a:spAutoFit/>
          </a:bodyPr>
          <a:lstStyle/>
          <a:p>
            <a:pPr marL="12700" marR="5080" algn="ctr">
              <a:spcBef>
                <a:spcPts val="100"/>
              </a:spcBef>
            </a:pPr>
            <a:r>
              <a:rPr sz="1800" b="1" dirty="0">
                <a:solidFill>
                  <a:srgbClr val="2D75B6"/>
                </a:solidFill>
                <a:latin typeface="Century Gothic" panose="020B0502020202020204" pitchFamily="34" charset="0"/>
              </a:rPr>
              <a:t>Единые</a:t>
            </a:r>
            <a:r>
              <a:rPr sz="1800" b="1" spc="-85" dirty="0">
                <a:solidFill>
                  <a:srgbClr val="2D75B6"/>
                </a:solidFill>
                <a:latin typeface="Century Gothic" panose="020B0502020202020204" pitchFamily="34" charset="0"/>
              </a:rPr>
              <a:t> </a:t>
            </a:r>
            <a:r>
              <a:rPr sz="1800" b="1" spc="-15" dirty="0">
                <a:solidFill>
                  <a:srgbClr val="2D75B6"/>
                </a:solidFill>
                <a:latin typeface="Century Gothic" panose="020B0502020202020204" pitchFamily="34" charset="0"/>
              </a:rPr>
              <a:t>стандарты </a:t>
            </a:r>
            <a:r>
              <a:rPr sz="1800" b="1" spc="-651" dirty="0">
                <a:solidFill>
                  <a:srgbClr val="2D75B6"/>
                </a:solidFill>
                <a:latin typeface="Century Gothic" panose="020B0502020202020204" pitchFamily="34" charset="0"/>
              </a:rPr>
              <a:t> </a:t>
            </a:r>
            <a:r>
              <a:rPr sz="1800" b="1" spc="-11" dirty="0">
                <a:solidFill>
                  <a:srgbClr val="404040"/>
                </a:solidFill>
                <a:latin typeface="Century Gothic" panose="020B0502020202020204" pitchFamily="34" charset="0"/>
              </a:rPr>
              <a:t>образовательного </a:t>
            </a:r>
            <a:r>
              <a:rPr sz="1800" b="1" spc="-5" dirty="0">
                <a:solidFill>
                  <a:srgbClr val="404040"/>
                </a:solidFill>
                <a:latin typeface="Century Gothic" panose="020B0502020202020204" pitchFamily="34" charset="0"/>
              </a:rPr>
              <a:t> </a:t>
            </a:r>
            <a:r>
              <a:rPr sz="1800" b="1" spc="-11" dirty="0">
                <a:solidFill>
                  <a:srgbClr val="404040"/>
                </a:solidFill>
                <a:latin typeface="Century Gothic" panose="020B0502020202020204" pitchFamily="34" charset="0"/>
              </a:rPr>
              <a:t>пространства</a:t>
            </a:r>
            <a:r>
              <a:rPr sz="1800" b="1" spc="-5" dirty="0">
                <a:solidFill>
                  <a:srgbClr val="404040"/>
                </a:solidFill>
                <a:latin typeface="Century Gothic" panose="020B0502020202020204" pitchFamily="34" charset="0"/>
              </a:rPr>
              <a:t> страны</a:t>
            </a:r>
            <a:endParaRPr sz="1800" dirty="0">
              <a:latin typeface="Century Gothic" panose="020B0502020202020204" pitchFamily="34" charset="0"/>
            </a:endParaRPr>
          </a:p>
        </p:txBody>
      </p:sp>
      <p:pic>
        <p:nvPicPr>
          <p:cNvPr id="21" name="object 18"/>
          <p:cNvPicPr/>
          <p:nvPr/>
        </p:nvPicPr>
        <p:blipFill>
          <a:blip r:embed="rId7" cstate="print"/>
          <a:stretch>
            <a:fillRect/>
          </a:stretch>
        </p:blipFill>
        <p:spPr>
          <a:xfrm>
            <a:off x="6893086" y="2492378"/>
            <a:ext cx="2389367" cy="2235708"/>
          </a:xfrm>
          <a:prstGeom prst="rect">
            <a:avLst/>
          </a:prstGeom>
        </p:spPr>
      </p:pic>
      <p:pic>
        <p:nvPicPr>
          <p:cNvPr id="23" name="object 20"/>
          <p:cNvPicPr/>
          <p:nvPr/>
        </p:nvPicPr>
        <p:blipFill>
          <a:blip r:embed="rId8" cstate="print"/>
          <a:stretch>
            <a:fillRect/>
          </a:stretch>
        </p:blipFill>
        <p:spPr>
          <a:xfrm>
            <a:off x="6100713" y="653695"/>
            <a:ext cx="3060000" cy="2668289"/>
          </a:xfrm>
          <a:prstGeom prst="rect">
            <a:avLst/>
          </a:prstGeom>
        </p:spPr>
      </p:pic>
      <p:sp>
        <p:nvSpPr>
          <p:cNvPr id="24" name="object 21"/>
          <p:cNvSpPr txBox="1"/>
          <p:nvPr/>
        </p:nvSpPr>
        <p:spPr>
          <a:xfrm>
            <a:off x="6317016" y="696299"/>
            <a:ext cx="2651501" cy="1951816"/>
          </a:xfrm>
          <a:prstGeom prst="rect">
            <a:avLst/>
          </a:prstGeom>
        </p:spPr>
        <p:txBody>
          <a:bodyPr vert="horz" wrap="square" lIns="0" tIns="12700" rIns="0" bIns="0" rtlCol="0">
            <a:spAutoFit/>
          </a:bodyPr>
          <a:lstStyle/>
          <a:p>
            <a:pPr marL="12700" marR="5080" algn="ctr">
              <a:spcBef>
                <a:spcPts val="100"/>
              </a:spcBef>
            </a:pPr>
            <a:r>
              <a:rPr sz="1800" b="1" dirty="0" err="1">
                <a:solidFill>
                  <a:srgbClr val="2D75B6"/>
                </a:solidFill>
                <a:latin typeface="Century Gothic" panose="020B0502020202020204" pitchFamily="34" charset="0"/>
              </a:rPr>
              <a:t>Единая</a:t>
            </a:r>
            <a:r>
              <a:rPr sz="1800" b="1" spc="-80" dirty="0">
                <a:solidFill>
                  <a:srgbClr val="2D75B6"/>
                </a:solidFill>
                <a:latin typeface="Century Gothic" panose="020B0502020202020204" pitchFamily="34" charset="0"/>
              </a:rPr>
              <a:t> </a:t>
            </a:r>
            <a:r>
              <a:rPr lang="ru-RU" sz="1800" b="1" spc="-80" dirty="0" smtClean="0">
                <a:solidFill>
                  <a:srgbClr val="2D75B6"/>
                </a:solidFill>
                <a:latin typeface="Century Gothic" panose="020B0502020202020204" pitchFamily="34" charset="0"/>
              </a:rPr>
              <a:t/>
            </a:r>
            <a:br>
              <a:rPr lang="ru-RU" sz="1800" b="1" spc="-80" dirty="0" smtClean="0">
                <a:solidFill>
                  <a:srgbClr val="2D75B6"/>
                </a:solidFill>
                <a:latin typeface="Century Gothic" panose="020B0502020202020204" pitchFamily="34" charset="0"/>
              </a:rPr>
            </a:br>
            <a:r>
              <a:rPr sz="1800" b="1" spc="-20" dirty="0" err="1" smtClean="0">
                <a:solidFill>
                  <a:srgbClr val="2D75B6"/>
                </a:solidFill>
                <a:latin typeface="Century Gothic" panose="020B0502020202020204" pitchFamily="34" charset="0"/>
              </a:rPr>
              <a:t>система</a:t>
            </a:r>
            <a:r>
              <a:rPr sz="1800" b="1" spc="-20" dirty="0" smtClean="0">
                <a:solidFill>
                  <a:srgbClr val="2D75B6"/>
                </a:solidFill>
                <a:latin typeface="Century Gothic" panose="020B0502020202020204" pitchFamily="34" charset="0"/>
              </a:rPr>
              <a:t> </a:t>
            </a:r>
            <a:r>
              <a:rPr sz="1800" b="1" spc="-651" dirty="0" smtClean="0">
                <a:solidFill>
                  <a:srgbClr val="2D75B6"/>
                </a:solidFill>
                <a:latin typeface="Century Gothic" panose="020B0502020202020204" pitchFamily="34" charset="0"/>
              </a:rPr>
              <a:t> </a:t>
            </a:r>
            <a:r>
              <a:rPr lang="ru-RU" sz="1800" b="1" spc="-651" dirty="0" smtClean="0">
                <a:solidFill>
                  <a:srgbClr val="2D75B6"/>
                </a:solidFill>
                <a:latin typeface="Century Gothic" panose="020B0502020202020204" pitchFamily="34" charset="0"/>
              </a:rPr>
              <a:t/>
            </a:r>
            <a:br>
              <a:rPr lang="ru-RU" sz="1800" b="1" spc="-651" dirty="0" smtClean="0">
                <a:solidFill>
                  <a:srgbClr val="2D75B6"/>
                </a:solidFill>
                <a:latin typeface="Century Gothic" panose="020B0502020202020204" pitchFamily="34" charset="0"/>
              </a:rPr>
            </a:br>
            <a:r>
              <a:rPr sz="1800" b="1" spc="-5" dirty="0" err="1" smtClean="0">
                <a:solidFill>
                  <a:srgbClr val="404040"/>
                </a:solidFill>
                <a:latin typeface="Century Gothic" panose="020B0502020202020204" pitchFamily="34" charset="0"/>
              </a:rPr>
              <a:t>мониторинга</a:t>
            </a:r>
            <a:r>
              <a:rPr sz="1800" b="1" spc="-5" dirty="0" smtClean="0">
                <a:solidFill>
                  <a:srgbClr val="404040"/>
                </a:solidFill>
                <a:latin typeface="Century Gothic" panose="020B0502020202020204" pitchFamily="34" charset="0"/>
              </a:rPr>
              <a:t> </a:t>
            </a:r>
            <a:r>
              <a:rPr sz="1800" b="1" dirty="0" smtClean="0">
                <a:solidFill>
                  <a:srgbClr val="404040"/>
                </a:solidFill>
                <a:latin typeface="Century Gothic" panose="020B0502020202020204" pitchFamily="34" charset="0"/>
              </a:rPr>
              <a:t> </a:t>
            </a:r>
            <a:r>
              <a:rPr sz="1800" b="1" spc="-15" dirty="0">
                <a:solidFill>
                  <a:srgbClr val="404040"/>
                </a:solidFill>
                <a:latin typeface="Century Gothic" panose="020B0502020202020204" pitchFamily="34" charset="0"/>
              </a:rPr>
              <a:t>эффективности </a:t>
            </a:r>
            <a:r>
              <a:rPr sz="1800" b="1" spc="-11" dirty="0">
                <a:solidFill>
                  <a:srgbClr val="404040"/>
                </a:solidFill>
                <a:latin typeface="Century Gothic" panose="020B0502020202020204" pitchFamily="34" charset="0"/>
              </a:rPr>
              <a:t> деятельности </a:t>
            </a:r>
            <a:r>
              <a:rPr sz="1800" b="1" spc="-5" dirty="0">
                <a:solidFill>
                  <a:srgbClr val="404040"/>
                </a:solidFill>
                <a:latin typeface="Century Gothic" panose="020B0502020202020204" pitchFamily="34" charset="0"/>
              </a:rPr>
              <a:t> образовательных </a:t>
            </a:r>
            <a:r>
              <a:rPr sz="1800" b="1" dirty="0">
                <a:solidFill>
                  <a:srgbClr val="404040"/>
                </a:solidFill>
                <a:latin typeface="Century Gothic" panose="020B0502020202020204" pitchFamily="34" charset="0"/>
              </a:rPr>
              <a:t> организаций</a:t>
            </a:r>
            <a:endParaRPr sz="1800" dirty="0">
              <a:latin typeface="Century Gothic" panose="020B0502020202020204" pitchFamily="34" charset="0"/>
            </a:endParaRPr>
          </a:p>
        </p:txBody>
      </p:sp>
      <p:sp>
        <p:nvSpPr>
          <p:cNvPr id="29" name="TextBox 28">
            <a:extLst>
              <a:ext uri="{FF2B5EF4-FFF2-40B4-BE49-F238E27FC236}">
                <a16:creationId xmlns:a16="http://schemas.microsoft.com/office/drawing/2014/main" id="{5332C949-058C-024A-9657-DC8C5C9C17AC}"/>
              </a:ext>
            </a:extLst>
          </p:cNvPr>
          <p:cNvSpPr txBox="1"/>
          <p:nvPr/>
        </p:nvSpPr>
        <p:spPr>
          <a:xfrm>
            <a:off x="69816" y="3477129"/>
            <a:ext cx="8898701" cy="1641475"/>
          </a:xfrm>
          <a:prstGeom prst="rect">
            <a:avLst/>
          </a:prstGeom>
          <a:noFill/>
        </p:spPr>
        <p:txBody>
          <a:bodyPr wrap="square">
            <a:spAutoFit/>
          </a:bodyPr>
          <a:lstStyle/>
          <a:p>
            <a:pPr marL="285750" indent="-285750" algn="just" defTabSz="914377">
              <a:spcBef>
                <a:spcPts val="1000"/>
              </a:spcBef>
              <a:buFont typeface="Arial" panose="020B0604020202020204" pitchFamily="34" charset="0"/>
              <a:buChar char="•"/>
              <a:defRPr/>
            </a:pPr>
            <a:r>
              <a:rPr lang="ru-RU" dirty="0">
                <a:solidFill>
                  <a:prstClr val="black"/>
                </a:solidFill>
                <a:latin typeface="Century Gothic" panose="020B0502020202020204" pitchFamily="34" charset="0"/>
                <a:ea typeface="Times New Roman" panose="02020603050405020304" pitchFamily="18" charset="0"/>
              </a:rPr>
              <a:t>Приказ Минпросвещения России от 31.05.2021 № 286 «Об утверждении федерального государственного образовательного стандарта начального общего образования» </a:t>
            </a:r>
          </a:p>
          <a:p>
            <a:pPr marL="285750" indent="-285750" algn="just" defTabSz="914377">
              <a:spcBef>
                <a:spcPts val="1000"/>
              </a:spcBef>
              <a:buFont typeface="Arial" panose="020B0604020202020204" pitchFamily="34" charset="0"/>
              <a:buChar char="•"/>
              <a:defRPr/>
            </a:pPr>
            <a:r>
              <a:rPr lang="ru-RU" dirty="0">
                <a:solidFill>
                  <a:prstClr val="black"/>
                </a:solidFill>
                <a:latin typeface="Century Gothic" panose="020B0502020202020204" pitchFamily="34" charset="0"/>
                <a:ea typeface="Times New Roman" panose="02020603050405020304" pitchFamily="18" charset="0"/>
              </a:rPr>
              <a:t>Приказ Минпросвещения России от 31.05.2021 № 287 «Об утверждении федерального государственного образовательного стандарта основного общего образования» </a:t>
            </a:r>
          </a:p>
          <a:p>
            <a:pPr marL="285750" indent="-285750" algn="just" defTabSz="914377">
              <a:spcBef>
                <a:spcPts val="1000"/>
              </a:spcBef>
              <a:buFont typeface="Arial" panose="020B0604020202020204" pitchFamily="34" charset="0"/>
              <a:buChar char="•"/>
              <a:defRPr/>
            </a:pPr>
            <a:r>
              <a:rPr lang="ru-RU" dirty="0">
                <a:solidFill>
                  <a:prstClr val="black"/>
                </a:solidFill>
                <a:latin typeface="Century Gothic" panose="020B0502020202020204" pitchFamily="34" charset="0"/>
                <a:ea typeface="Times New Roman" panose="02020603050405020304" pitchFamily="18" charset="0"/>
              </a:rPr>
              <a:t>Приказ Минпросвещения России от 02.12.2019 № 649 «Об утверждении Целевой модели цифровой образовательной среды»</a:t>
            </a:r>
          </a:p>
        </p:txBody>
      </p:sp>
      <p:pic>
        <p:nvPicPr>
          <p:cNvPr id="34" name="object 26"/>
          <p:cNvPicPr/>
          <p:nvPr/>
        </p:nvPicPr>
        <p:blipFill>
          <a:blip r:embed="rId9" cstate="print"/>
          <a:stretch>
            <a:fillRect/>
          </a:stretch>
        </p:blipFill>
        <p:spPr>
          <a:xfrm>
            <a:off x="997810" y="831126"/>
            <a:ext cx="1092438" cy="772626"/>
          </a:xfrm>
          <a:prstGeom prst="rect">
            <a:avLst/>
          </a:prstGeom>
        </p:spPr>
      </p:pic>
      <p:pic>
        <p:nvPicPr>
          <p:cNvPr id="35" name="object 28"/>
          <p:cNvPicPr/>
          <p:nvPr/>
        </p:nvPicPr>
        <p:blipFill>
          <a:blip r:embed="rId10" cstate="print"/>
          <a:stretch>
            <a:fillRect/>
          </a:stretch>
        </p:blipFill>
        <p:spPr>
          <a:xfrm>
            <a:off x="7189692" y="2647523"/>
            <a:ext cx="1013947" cy="534356"/>
          </a:xfrm>
          <a:prstGeom prst="rect">
            <a:avLst/>
          </a:prstGeom>
        </p:spPr>
      </p:pic>
      <p:pic>
        <p:nvPicPr>
          <p:cNvPr id="36" name="object 27"/>
          <p:cNvPicPr/>
          <p:nvPr/>
        </p:nvPicPr>
        <p:blipFill>
          <a:blip r:embed="rId11" cstate="print"/>
          <a:stretch>
            <a:fillRect/>
          </a:stretch>
        </p:blipFill>
        <p:spPr>
          <a:xfrm>
            <a:off x="4057809" y="2686387"/>
            <a:ext cx="968004" cy="529992"/>
          </a:xfrm>
          <a:prstGeom prst="rect">
            <a:avLst/>
          </a:prstGeom>
        </p:spPr>
      </p:pic>
    </p:spTree>
    <p:extLst>
      <p:ext uri="{BB962C8B-B14F-4D97-AF65-F5344CB8AC3E}">
        <p14:creationId xmlns:p14="http://schemas.microsoft.com/office/powerpoint/2010/main" val="3181076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764" y="3733173"/>
            <a:ext cx="9143999" cy="1410327"/>
          </a:xfrm>
          <a:custGeom>
            <a:avLst/>
            <a:gdLst/>
            <a:ahLst/>
            <a:cxnLst/>
            <a:rect l="l" t="t" r="r" b="b"/>
            <a:pathLst>
              <a:path w="11765280" h="2543810">
                <a:moveTo>
                  <a:pt x="11765280" y="0"/>
                </a:moveTo>
                <a:lnTo>
                  <a:pt x="0" y="0"/>
                </a:lnTo>
                <a:lnTo>
                  <a:pt x="0" y="2543556"/>
                </a:lnTo>
                <a:lnTo>
                  <a:pt x="11765280" y="2543556"/>
                </a:lnTo>
                <a:lnTo>
                  <a:pt x="11765280" y="0"/>
                </a:lnTo>
                <a:close/>
              </a:path>
            </a:pathLst>
          </a:custGeom>
          <a:solidFill>
            <a:srgbClr val="DEEBF7"/>
          </a:solidFill>
        </p:spPr>
        <p:txBody>
          <a:bodyPr wrap="square" lIns="0" tIns="0" rIns="0" bIns="0" rtlCol="0"/>
          <a:lstStyle/>
          <a:p>
            <a:pPr defTabSz="685800">
              <a:buClrTx/>
              <a:defRPr/>
            </a:pPr>
            <a:endParaRPr sz="1500" kern="1200">
              <a:solidFill>
                <a:prstClr val="black"/>
              </a:solidFill>
              <a:latin typeface="Century Gothic" panose="020B0502020202020204" pitchFamily="34" charset="0"/>
              <a:ea typeface="+mn-ea"/>
              <a:cs typeface="+mn-cs"/>
            </a:endParaRPr>
          </a:p>
        </p:txBody>
      </p:sp>
      <p:grpSp>
        <p:nvGrpSpPr>
          <p:cNvPr id="3" name="object 3"/>
          <p:cNvGrpSpPr/>
          <p:nvPr/>
        </p:nvGrpSpPr>
        <p:grpSpPr>
          <a:xfrm>
            <a:off x="6776847" y="964692"/>
            <a:ext cx="1991201" cy="1711166"/>
            <a:chOff x="9035795" y="1286255"/>
            <a:chExt cx="2654935" cy="2281555"/>
          </a:xfrm>
        </p:grpSpPr>
        <p:sp>
          <p:nvSpPr>
            <p:cNvPr id="4" name="object 4"/>
            <p:cNvSpPr/>
            <p:nvPr/>
          </p:nvSpPr>
          <p:spPr>
            <a:xfrm>
              <a:off x="9050273" y="1300733"/>
              <a:ext cx="2626360" cy="2252980"/>
            </a:xfrm>
            <a:custGeom>
              <a:avLst/>
              <a:gdLst/>
              <a:ahLst/>
              <a:cxnLst/>
              <a:rect l="l" t="t" r="r" b="b"/>
              <a:pathLst>
                <a:path w="2626359" h="2252979">
                  <a:moveTo>
                    <a:pt x="0" y="2252472"/>
                  </a:moveTo>
                  <a:lnTo>
                    <a:pt x="2625852" y="2252472"/>
                  </a:lnTo>
                  <a:lnTo>
                    <a:pt x="2625852" y="0"/>
                  </a:lnTo>
                  <a:lnTo>
                    <a:pt x="0" y="0"/>
                  </a:lnTo>
                  <a:lnTo>
                    <a:pt x="0" y="2252472"/>
                  </a:lnTo>
                  <a:close/>
                </a:path>
              </a:pathLst>
            </a:custGeom>
            <a:ln w="28956">
              <a:solidFill>
                <a:srgbClr val="40A7E0"/>
              </a:solidFill>
            </a:ln>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sp>
          <p:nvSpPr>
            <p:cNvPr id="5" name="object 5"/>
            <p:cNvSpPr/>
            <p:nvPr/>
          </p:nvSpPr>
          <p:spPr>
            <a:xfrm>
              <a:off x="9049511" y="1299971"/>
              <a:ext cx="2626360" cy="896619"/>
            </a:xfrm>
            <a:custGeom>
              <a:avLst/>
              <a:gdLst/>
              <a:ahLst/>
              <a:cxnLst/>
              <a:rect l="l" t="t" r="r" b="b"/>
              <a:pathLst>
                <a:path w="2626359" h="896619">
                  <a:moveTo>
                    <a:pt x="2625852" y="0"/>
                  </a:moveTo>
                  <a:lnTo>
                    <a:pt x="0" y="0"/>
                  </a:lnTo>
                  <a:lnTo>
                    <a:pt x="0" y="896112"/>
                  </a:lnTo>
                  <a:lnTo>
                    <a:pt x="2625852" y="896112"/>
                  </a:lnTo>
                  <a:lnTo>
                    <a:pt x="2625852" y="0"/>
                  </a:lnTo>
                  <a:close/>
                </a:path>
              </a:pathLst>
            </a:custGeom>
            <a:solidFill>
              <a:srgbClr val="40A7E0"/>
            </a:solidFill>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grpSp>
      <p:grpSp>
        <p:nvGrpSpPr>
          <p:cNvPr id="6" name="object 6"/>
          <p:cNvGrpSpPr/>
          <p:nvPr/>
        </p:nvGrpSpPr>
        <p:grpSpPr>
          <a:xfrm>
            <a:off x="387381" y="963047"/>
            <a:ext cx="1987868" cy="1695856"/>
            <a:chOff x="516508" y="1345564"/>
            <a:chExt cx="2650490" cy="2199640"/>
          </a:xfrm>
        </p:grpSpPr>
        <p:sp>
          <p:nvSpPr>
            <p:cNvPr id="7" name="object 7"/>
            <p:cNvSpPr/>
            <p:nvPr/>
          </p:nvSpPr>
          <p:spPr>
            <a:xfrm>
              <a:off x="531113" y="1360169"/>
              <a:ext cx="2621280" cy="2170430"/>
            </a:xfrm>
            <a:custGeom>
              <a:avLst/>
              <a:gdLst/>
              <a:ahLst/>
              <a:cxnLst/>
              <a:rect l="l" t="t" r="r" b="b"/>
              <a:pathLst>
                <a:path w="2621280" h="2170429">
                  <a:moveTo>
                    <a:pt x="0" y="2170176"/>
                  </a:moveTo>
                  <a:lnTo>
                    <a:pt x="2621280" y="2170176"/>
                  </a:lnTo>
                  <a:lnTo>
                    <a:pt x="2621280" y="0"/>
                  </a:lnTo>
                  <a:lnTo>
                    <a:pt x="0" y="0"/>
                  </a:lnTo>
                  <a:lnTo>
                    <a:pt x="0" y="2170176"/>
                  </a:lnTo>
                  <a:close/>
                </a:path>
              </a:pathLst>
            </a:custGeom>
            <a:ln w="28956">
              <a:solidFill>
                <a:srgbClr val="8FAADC"/>
              </a:solidFill>
            </a:ln>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sp>
          <p:nvSpPr>
            <p:cNvPr id="8" name="object 8"/>
            <p:cNvSpPr/>
            <p:nvPr/>
          </p:nvSpPr>
          <p:spPr>
            <a:xfrm>
              <a:off x="530351" y="1362455"/>
              <a:ext cx="2621280" cy="897890"/>
            </a:xfrm>
            <a:custGeom>
              <a:avLst/>
              <a:gdLst/>
              <a:ahLst/>
              <a:cxnLst/>
              <a:rect l="l" t="t" r="r" b="b"/>
              <a:pathLst>
                <a:path w="2621280" h="897889">
                  <a:moveTo>
                    <a:pt x="2621280" y="0"/>
                  </a:moveTo>
                  <a:lnTo>
                    <a:pt x="0" y="0"/>
                  </a:lnTo>
                  <a:lnTo>
                    <a:pt x="0" y="897636"/>
                  </a:lnTo>
                  <a:lnTo>
                    <a:pt x="2621280" y="897636"/>
                  </a:lnTo>
                  <a:lnTo>
                    <a:pt x="2621280" y="0"/>
                  </a:lnTo>
                  <a:close/>
                </a:path>
              </a:pathLst>
            </a:custGeom>
            <a:solidFill>
              <a:srgbClr val="4383DD">
                <a:alpha val="50195"/>
              </a:srgbClr>
            </a:solidFill>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grpSp>
      <p:sp>
        <p:nvSpPr>
          <p:cNvPr id="23" name="object 23"/>
          <p:cNvSpPr txBox="1">
            <a:spLocks noGrp="1"/>
          </p:cNvSpPr>
          <p:nvPr>
            <p:ph type="title"/>
          </p:nvPr>
        </p:nvSpPr>
        <p:spPr>
          <a:xfrm>
            <a:off x="144399" y="66038"/>
            <a:ext cx="8828151" cy="748282"/>
          </a:xfrm>
          <a:prstGeom prst="rect">
            <a:avLst/>
          </a:prstGeom>
        </p:spPr>
        <p:txBody>
          <a:bodyPr vert="horz" wrap="square" lIns="0" tIns="9525" rIns="0" bIns="0" rtlCol="0">
            <a:spAutoFit/>
          </a:bodyPr>
          <a:lstStyle/>
          <a:p>
            <a:pPr marL="9525" algn="ctr">
              <a:spcBef>
                <a:spcPts val="75"/>
              </a:spcBef>
            </a:pPr>
            <a:r>
              <a:rPr sz="2400" b="1" spc="4" dirty="0">
                <a:solidFill>
                  <a:schemeClr val="tx1"/>
                </a:solidFill>
                <a:latin typeface="Century Gothic" panose="020B0502020202020204" pitchFamily="34" charset="0"/>
              </a:rPr>
              <a:t>Ключевые</a:t>
            </a:r>
            <a:r>
              <a:rPr sz="2400" b="1" spc="-45" dirty="0">
                <a:solidFill>
                  <a:schemeClr val="tx1"/>
                </a:solidFill>
                <a:latin typeface="Century Gothic" panose="020B0502020202020204" pitchFamily="34" charset="0"/>
              </a:rPr>
              <a:t> </a:t>
            </a:r>
            <a:r>
              <a:rPr sz="2400" b="1" spc="-8" dirty="0">
                <a:solidFill>
                  <a:schemeClr val="tx1"/>
                </a:solidFill>
                <a:latin typeface="Century Gothic" panose="020B0502020202020204" pitchFamily="34" charset="0"/>
              </a:rPr>
              <a:t>приоритеты</a:t>
            </a:r>
            <a:r>
              <a:rPr sz="2400" b="1" spc="-30" dirty="0">
                <a:solidFill>
                  <a:schemeClr val="tx1"/>
                </a:solidFill>
                <a:latin typeface="Century Gothic" panose="020B0502020202020204" pitchFamily="34" charset="0"/>
              </a:rPr>
              <a:t> </a:t>
            </a:r>
            <a:r>
              <a:rPr sz="2400" b="1" spc="26" dirty="0">
                <a:solidFill>
                  <a:schemeClr val="tx1"/>
                </a:solidFill>
                <a:latin typeface="Century Gothic" panose="020B0502020202020204" pitchFamily="34" charset="0"/>
              </a:rPr>
              <a:t>системы</a:t>
            </a:r>
            <a:r>
              <a:rPr sz="2400" b="1" spc="-38" dirty="0">
                <a:solidFill>
                  <a:schemeClr val="tx1"/>
                </a:solidFill>
                <a:latin typeface="Century Gothic" panose="020B0502020202020204" pitchFamily="34" charset="0"/>
              </a:rPr>
              <a:t> </a:t>
            </a:r>
            <a:r>
              <a:rPr sz="2400" b="1" spc="4" dirty="0">
                <a:solidFill>
                  <a:schemeClr val="tx1"/>
                </a:solidFill>
                <a:latin typeface="Century Gothic" panose="020B0502020202020204" pitchFamily="34" charset="0"/>
              </a:rPr>
              <a:t>образования</a:t>
            </a:r>
            <a:r>
              <a:rPr sz="2400" b="1" spc="-23" dirty="0">
                <a:solidFill>
                  <a:schemeClr val="tx1"/>
                </a:solidFill>
                <a:latin typeface="Century Gothic" panose="020B0502020202020204" pitchFamily="34" charset="0"/>
              </a:rPr>
              <a:t> </a:t>
            </a:r>
            <a:r>
              <a:rPr sz="2400" b="1" spc="71" dirty="0">
                <a:solidFill>
                  <a:schemeClr val="tx1"/>
                </a:solidFill>
                <a:latin typeface="Century Gothic" panose="020B0502020202020204" pitchFamily="34" charset="0"/>
              </a:rPr>
              <a:t>РФ</a:t>
            </a:r>
            <a:r>
              <a:rPr sz="2400" b="1" spc="-49" dirty="0">
                <a:solidFill>
                  <a:schemeClr val="tx1"/>
                </a:solidFill>
                <a:latin typeface="Century Gothic" panose="020B0502020202020204" pitchFamily="34" charset="0"/>
              </a:rPr>
              <a:t> </a:t>
            </a:r>
            <a:r>
              <a:rPr sz="2400" b="1" spc="4" dirty="0">
                <a:solidFill>
                  <a:schemeClr val="tx1"/>
                </a:solidFill>
                <a:latin typeface="Century Gothic" panose="020B0502020202020204" pitchFamily="34" charset="0"/>
              </a:rPr>
              <a:t>закреплены</a:t>
            </a:r>
            <a:r>
              <a:rPr sz="2400" b="1" spc="-26" dirty="0">
                <a:solidFill>
                  <a:schemeClr val="tx1"/>
                </a:solidFill>
                <a:latin typeface="Century Gothic" panose="020B0502020202020204" pitchFamily="34" charset="0"/>
              </a:rPr>
              <a:t> </a:t>
            </a:r>
            <a:r>
              <a:rPr sz="2400" b="1" spc="8" dirty="0">
                <a:solidFill>
                  <a:schemeClr val="tx1"/>
                </a:solidFill>
                <a:latin typeface="Century Gothic" panose="020B0502020202020204" pitchFamily="34" charset="0"/>
              </a:rPr>
              <a:t>в</a:t>
            </a:r>
            <a:r>
              <a:rPr sz="2400" b="1" spc="-41" dirty="0">
                <a:solidFill>
                  <a:schemeClr val="tx1"/>
                </a:solidFill>
                <a:latin typeface="Century Gothic" panose="020B0502020202020204" pitchFamily="34" charset="0"/>
              </a:rPr>
              <a:t> </a:t>
            </a:r>
            <a:r>
              <a:rPr sz="2400" b="1" spc="8" dirty="0">
                <a:solidFill>
                  <a:schemeClr val="tx1"/>
                </a:solidFill>
                <a:latin typeface="Century Gothic" panose="020B0502020202020204" pitchFamily="34" charset="0"/>
              </a:rPr>
              <a:t>обновлённых</a:t>
            </a:r>
            <a:r>
              <a:rPr sz="2400" b="1" spc="-30" dirty="0">
                <a:solidFill>
                  <a:schemeClr val="tx1"/>
                </a:solidFill>
                <a:latin typeface="Century Gothic" panose="020B0502020202020204" pitchFamily="34" charset="0"/>
              </a:rPr>
              <a:t> </a:t>
            </a:r>
            <a:r>
              <a:rPr sz="2400" b="1" spc="60" dirty="0">
                <a:solidFill>
                  <a:schemeClr val="tx1"/>
                </a:solidFill>
                <a:latin typeface="Century Gothic" panose="020B0502020202020204" pitchFamily="34" charset="0"/>
              </a:rPr>
              <a:t>ФГОС</a:t>
            </a:r>
          </a:p>
        </p:txBody>
      </p:sp>
      <p:pic>
        <p:nvPicPr>
          <p:cNvPr id="27" name="object 27"/>
          <p:cNvPicPr/>
          <p:nvPr/>
        </p:nvPicPr>
        <p:blipFill>
          <a:blip r:embed="rId3" cstate="print"/>
          <a:stretch>
            <a:fillRect/>
          </a:stretch>
        </p:blipFill>
        <p:spPr>
          <a:xfrm>
            <a:off x="437434" y="3044126"/>
            <a:ext cx="548639" cy="606933"/>
          </a:xfrm>
          <a:prstGeom prst="rect">
            <a:avLst/>
          </a:prstGeom>
        </p:spPr>
      </p:pic>
      <p:sp>
        <p:nvSpPr>
          <p:cNvPr id="29" name="object 29"/>
          <p:cNvSpPr/>
          <p:nvPr/>
        </p:nvSpPr>
        <p:spPr>
          <a:xfrm>
            <a:off x="4704016" y="975550"/>
            <a:ext cx="1969770" cy="1689735"/>
          </a:xfrm>
          <a:custGeom>
            <a:avLst/>
            <a:gdLst/>
            <a:ahLst/>
            <a:cxnLst/>
            <a:rect l="l" t="t" r="r" b="b"/>
            <a:pathLst>
              <a:path w="2626359" h="2252979">
                <a:moveTo>
                  <a:pt x="0" y="2252472"/>
                </a:moveTo>
                <a:lnTo>
                  <a:pt x="2625852" y="2252472"/>
                </a:lnTo>
                <a:lnTo>
                  <a:pt x="2625852" y="0"/>
                </a:lnTo>
                <a:lnTo>
                  <a:pt x="0" y="0"/>
                </a:lnTo>
                <a:lnTo>
                  <a:pt x="0" y="2252472"/>
                </a:lnTo>
                <a:close/>
              </a:path>
            </a:pathLst>
          </a:custGeom>
          <a:ln w="28956">
            <a:solidFill>
              <a:srgbClr val="43D1A0"/>
            </a:solidFill>
          </a:ln>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grpSp>
        <p:nvGrpSpPr>
          <p:cNvPr id="33" name="object 33"/>
          <p:cNvGrpSpPr/>
          <p:nvPr/>
        </p:nvGrpSpPr>
        <p:grpSpPr>
          <a:xfrm>
            <a:off x="4697730" y="973836"/>
            <a:ext cx="1969770" cy="691514"/>
            <a:chOff x="6263640" y="1298447"/>
            <a:chExt cx="2626360" cy="922019"/>
          </a:xfrm>
        </p:grpSpPr>
        <p:sp>
          <p:nvSpPr>
            <p:cNvPr id="34" name="object 34"/>
            <p:cNvSpPr/>
            <p:nvPr/>
          </p:nvSpPr>
          <p:spPr>
            <a:xfrm>
              <a:off x="6263640" y="1298447"/>
              <a:ext cx="2626360" cy="922019"/>
            </a:xfrm>
            <a:custGeom>
              <a:avLst/>
              <a:gdLst/>
              <a:ahLst/>
              <a:cxnLst/>
              <a:rect l="l" t="t" r="r" b="b"/>
              <a:pathLst>
                <a:path w="2626359" h="922019">
                  <a:moveTo>
                    <a:pt x="2625852" y="0"/>
                  </a:moveTo>
                  <a:lnTo>
                    <a:pt x="0" y="0"/>
                  </a:lnTo>
                  <a:lnTo>
                    <a:pt x="0" y="922019"/>
                  </a:lnTo>
                  <a:lnTo>
                    <a:pt x="2625852" y="922019"/>
                  </a:lnTo>
                  <a:lnTo>
                    <a:pt x="2625852" y="0"/>
                  </a:lnTo>
                  <a:close/>
                </a:path>
              </a:pathLst>
            </a:custGeom>
            <a:solidFill>
              <a:srgbClr val="43D1A0"/>
            </a:solidFill>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sp>
          <p:nvSpPr>
            <p:cNvPr id="35" name="object 35"/>
            <p:cNvSpPr/>
            <p:nvPr/>
          </p:nvSpPr>
          <p:spPr>
            <a:xfrm>
              <a:off x="7294309" y="1467066"/>
              <a:ext cx="593725" cy="528320"/>
            </a:xfrm>
            <a:custGeom>
              <a:avLst/>
              <a:gdLst/>
              <a:ahLst/>
              <a:cxnLst/>
              <a:rect l="l" t="t" r="r" b="b"/>
              <a:pathLst>
                <a:path w="593725" h="528319">
                  <a:moveTo>
                    <a:pt x="158771" y="48660"/>
                  </a:moveTo>
                  <a:lnTo>
                    <a:pt x="80395" y="48660"/>
                  </a:lnTo>
                  <a:lnTo>
                    <a:pt x="88073" y="49313"/>
                  </a:lnTo>
                  <a:lnTo>
                    <a:pt x="95159" y="51113"/>
                  </a:lnTo>
                  <a:lnTo>
                    <a:pt x="123148" y="96430"/>
                  </a:lnTo>
                  <a:lnTo>
                    <a:pt x="123260" y="97192"/>
                  </a:lnTo>
                  <a:lnTo>
                    <a:pt x="118918" y="137483"/>
                  </a:lnTo>
                  <a:lnTo>
                    <a:pt x="103089" y="179754"/>
                  </a:lnTo>
                  <a:lnTo>
                    <a:pt x="79056" y="216572"/>
                  </a:lnTo>
                  <a:lnTo>
                    <a:pt x="73468" y="222795"/>
                  </a:lnTo>
                  <a:lnTo>
                    <a:pt x="73468" y="230288"/>
                  </a:lnTo>
                  <a:lnTo>
                    <a:pt x="77834" y="287343"/>
                  </a:lnTo>
                  <a:lnTo>
                    <a:pt x="94167" y="338230"/>
                  </a:lnTo>
                  <a:lnTo>
                    <a:pt x="128967" y="389927"/>
                  </a:lnTo>
                  <a:lnTo>
                    <a:pt x="161441" y="417204"/>
                  </a:lnTo>
                  <a:lnTo>
                    <a:pt x="200452" y="436600"/>
                  </a:lnTo>
                  <a:lnTo>
                    <a:pt x="245821" y="448184"/>
                  </a:lnTo>
                  <a:lnTo>
                    <a:pt x="297369" y="452030"/>
                  </a:lnTo>
                  <a:lnTo>
                    <a:pt x="348463" y="448184"/>
                  </a:lnTo>
                  <a:lnTo>
                    <a:pt x="393508" y="436600"/>
                  </a:lnTo>
                  <a:lnTo>
                    <a:pt x="432457" y="417204"/>
                  </a:lnTo>
                  <a:lnTo>
                    <a:pt x="448767" y="403643"/>
                  </a:lnTo>
                  <a:lnTo>
                    <a:pt x="296734" y="403643"/>
                  </a:lnTo>
                  <a:lnTo>
                    <a:pt x="256064" y="400692"/>
                  </a:lnTo>
                  <a:lnTo>
                    <a:pt x="190060" y="377122"/>
                  </a:lnTo>
                  <a:lnTo>
                    <a:pt x="142300" y="324471"/>
                  </a:lnTo>
                  <a:lnTo>
                    <a:pt x="123976" y="261693"/>
                  </a:lnTo>
                  <a:lnTo>
                    <a:pt x="122744" y="241210"/>
                  </a:lnTo>
                  <a:lnTo>
                    <a:pt x="145679" y="204795"/>
                  </a:lnTo>
                  <a:lnTo>
                    <a:pt x="163327" y="162149"/>
                  </a:lnTo>
                  <a:lnTo>
                    <a:pt x="172542" y="117300"/>
                  </a:lnTo>
                  <a:lnTo>
                    <a:pt x="170220" y="74050"/>
                  </a:lnTo>
                  <a:lnTo>
                    <a:pt x="158771" y="48660"/>
                  </a:lnTo>
                  <a:close/>
                </a:path>
                <a:path w="593725" h="528319">
                  <a:moveTo>
                    <a:pt x="515307" y="0"/>
                  </a:moveTo>
                  <a:lnTo>
                    <a:pt x="465485" y="12944"/>
                  </a:lnTo>
                  <a:lnTo>
                    <a:pt x="424010" y="73725"/>
                  </a:lnTo>
                  <a:lnTo>
                    <a:pt x="421721" y="116534"/>
                  </a:lnTo>
                  <a:lnTo>
                    <a:pt x="421716" y="117300"/>
                  </a:lnTo>
                  <a:lnTo>
                    <a:pt x="430928" y="162190"/>
                  </a:lnTo>
                  <a:lnTo>
                    <a:pt x="448556" y="204800"/>
                  </a:lnTo>
                  <a:lnTo>
                    <a:pt x="471486" y="241210"/>
                  </a:lnTo>
                  <a:lnTo>
                    <a:pt x="469813" y="262014"/>
                  </a:lnTo>
                  <a:lnTo>
                    <a:pt x="451180" y="324578"/>
                  </a:lnTo>
                  <a:lnTo>
                    <a:pt x="428433" y="356526"/>
                  </a:lnTo>
                  <a:lnTo>
                    <a:pt x="373537" y="391848"/>
                  </a:lnTo>
                  <a:lnTo>
                    <a:pt x="296734" y="403643"/>
                  </a:lnTo>
                  <a:lnTo>
                    <a:pt x="448767" y="403643"/>
                  </a:lnTo>
                  <a:lnTo>
                    <a:pt x="499632" y="338230"/>
                  </a:lnTo>
                  <a:lnTo>
                    <a:pt x="515809" y="287343"/>
                  </a:lnTo>
                  <a:lnTo>
                    <a:pt x="520556" y="247838"/>
                  </a:lnTo>
                  <a:lnTo>
                    <a:pt x="520635" y="230288"/>
                  </a:lnTo>
                  <a:lnTo>
                    <a:pt x="520000" y="222795"/>
                  </a:lnTo>
                  <a:lnTo>
                    <a:pt x="515174" y="216572"/>
                  </a:lnTo>
                  <a:lnTo>
                    <a:pt x="490711" y="179744"/>
                  </a:lnTo>
                  <a:lnTo>
                    <a:pt x="474725" y="137404"/>
                  </a:lnTo>
                  <a:lnTo>
                    <a:pt x="470515" y="97192"/>
                  </a:lnTo>
                  <a:lnTo>
                    <a:pt x="470514" y="96430"/>
                  </a:lnTo>
                  <a:lnTo>
                    <a:pt x="481138" y="64426"/>
                  </a:lnTo>
                  <a:lnTo>
                    <a:pt x="513495" y="48660"/>
                  </a:lnTo>
                  <a:lnTo>
                    <a:pt x="587773" y="48660"/>
                  </a:lnTo>
                  <a:lnTo>
                    <a:pt x="583746" y="37822"/>
                  </a:lnTo>
                  <a:lnTo>
                    <a:pt x="563688" y="15912"/>
                  </a:lnTo>
                  <a:lnTo>
                    <a:pt x="548514" y="7623"/>
                  </a:lnTo>
                  <a:lnTo>
                    <a:pt x="532303" y="2276"/>
                  </a:lnTo>
                  <a:lnTo>
                    <a:pt x="515307" y="0"/>
                  </a:lnTo>
                  <a:close/>
                </a:path>
                <a:path w="593725" h="528319">
                  <a:moveTo>
                    <a:pt x="271715" y="39153"/>
                  </a:moveTo>
                  <a:lnTo>
                    <a:pt x="222566" y="39153"/>
                  </a:lnTo>
                  <a:lnTo>
                    <a:pt x="222566" y="365416"/>
                  </a:lnTo>
                  <a:lnTo>
                    <a:pt x="236979" y="369597"/>
                  </a:lnTo>
                  <a:lnTo>
                    <a:pt x="246902" y="372957"/>
                  </a:lnTo>
                  <a:lnTo>
                    <a:pt x="256945" y="375435"/>
                  </a:lnTo>
                  <a:lnTo>
                    <a:pt x="271715" y="376973"/>
                  </a:lnTo>
                  <a:lnTo>
                    <a:pt x="271715" y="39153"/>
                  </a:lnTo>
                  <a:close/>
                </a:path>
                <a:path w="593725" h="528319">
                  <a:moveTo>
                    <a:pt x="371664" y="39153"/>
                  </a:moveTo>
                  <a:lnTo>
                    <a:pt x="321753" y="39153"/>
                  </a:lnTo>
                  <a:lnTo>
                    <a:pt x="321753" y="376973"/>
                  </a:lnTo>
                  <a:lnTo>
                    <a:pt x="336535" y="375435"/>
                  </a:lnTo>
                  <a:lnTo>
                    <a:pt x="346661" y="372957"/>
                  </a:lnTo>
                  <a:lnTo>
                    <a:pt x="356811" y="369597"/>
                  </a:lnTo>
                  <a:lnTo>
                    <a:pt x="371664" y="365416"/>
                  </a:lnTo>
                  <a:lnTo>
                    <a:pt x="371664" y="39153"/>
                  </a:lnTo>
                  <a:close/>
                </a:path>
                <a:path w="593725" h="528319">
                  <a:moveTo>
                    <a:pt x="78762" y="0"/>
                  </a:moveTo>
                  <a:lnTo>
                    <a:pt x="30542" y="15912"/>
                  </a:lnTo>
                  <a:lnTo>
                    <a:pt x="13" y="64426"/>
                  </a:lnTo>
                  <a:lnTo>
                    <a:pt x="0" y="65061"/>
                  </a:lnTo>
                  <a:lnTo>
                    <a:pt x="842" y="92833"/>
                  </a:lnTo>
                  <a:lnTo>
                    <a:pt x="21208" y="128692"/>
                  </a:lnTo>
                  <a:lnTo>
                    <a:pt x="62383" y="145014"/>
                  </a:lnTo>
                  <a:lnTo>
                    <a:pt x="71150" y="141595"/>
                  </a:lnTo>
                  <a:lnTo>
                    <a:pt x="77965" y="135247"/>
                  </a:lnTo>
                  <a:lnTo>
                    <a:pt x="81850" y="126529"/>
                  </a:lnTo>
                  <a:lnTo>
                    <a:pt x="81896" y="116534"/>
                  </a:lnTo>
                  <a:lnTo>
                    <a:pt x="78405" y="107717"/>
                  </a:lnTo>
                  <a:lnTo>
                    <a:pt x="71938" y="100972"/>
                  </a:lnTo>
                  <a:lnTo>
                    <a:pt x="63054" y="97192"/>
                  </a:lnTo>
                  <a:lnTo>
                    <a:pt x="58863" y="96430"/>
                  </a:lnTo>
                  <a:lnTo>
                    <a:pt x="55434" y="94398"/>
                  </a:lnTo>
                  <a:lnTo>
                    <a:pt x="53402" y="90969"/>
                  </a:lnTo>
                  <a:lnTo>
                    <a:pt x="49177" y="81968"/>
                  </a:lnTo>
                  <a:lnTo>
                    <a:pt x="48941" y="72205"/>
                  </a:lnTo>
                  <a:lnTo>
                    <a:pt x="52491" y="62966"/>
                  </a:lnTo>
                  <a:lnTo>
                    <a:pt x="59625" y="55536"/>
                  </a:lnTo>
                  <a:lnTo>
                    <a:pt x="66088" y="51974"/>
                  </a:lnTo>
                  <a:lnTo>
                    <a:pt x="73039" y="49615"/>
                  </a:lnTo>
                  <a:lnTo>
                    <a:pt x="80395" y="48660"/>
                  </a:lnTo>
                  <a:lnTo>
                    <a:pt x="158771" y="48660"/>
                  </a:lnTo>
                  <a:lnTo>
                    <a:pt x="153224" y="36359"/>
                  </a:lnTo>
                  <a:lnTo>
                    <a:pt x="141709" y="23358"/>
                  </a:lnTo>
                  <a:lnTo>
                    <a:pt x="128157" y="13023"/>
                  </a:lnTo>
                  <a:lnTo>
                    <a:pt x="112879" y="5488"/>
                  </a:lnTo>
                  <a:lnTo>
                    <a:pt x="96328" y="926"/>
                  </a:lnTo>
                  <a:lnTo>
                    <a:pt x="78762" y="0"/>
                  </a:lnTo>
                  <a:close/>
                </a:path>
                <a:path w="593725" h="528319">
                  <a:moveTo>
                    <a:pt x="587773" y="48660"/>
                  </a:moveTo>
                  <a:lnTo>
                    <a:pt x="513495" y="48660"/>
                  </a:lnTo>
                  <a:lnTo>
                    <a:pt x="520857" y="49615"/>
                  </a:lnTo>
                  <a:lnTo>
                    <a:pt x="527981" y="51974"/>
                  </a:lnTo>
                  <a:lnTo>
                    <a:pt x="534605" y="55536"/>
                  </a:lnTo>
                  <a:lnTo>
                    <a:pt x="541298" y="62966"/>
                  </a:lnTo>
                  <a:lnTo>
                    <a:pt x="544622" y="72205"/>
                  </a:lnTo>
                  <a:lnTo>
                    <a:pt x="544303" y="81968"/>
                  </a:lnTo>
                  <a:lnTo>
                    <a:pt x="540066" y="90969"/>
                  </a:lnTo>
                  <a:lnTo>
                    <a:pt x="538034" y="94398"/>
                  </a:lnTo>
                  <a:lnTo>
                    <a:pt x="534605" y="96430"/>
                  </a:lnTo>
                  <a:lnTo>
                    <a:pt x="531049" y="97192"/>
                  </a:lnTo>
                  <a:lnTo>
                    <a:pt x="521798" y="100972"/>
                  </a:lnTo>
                  <a:lnTo>
                    <a:pt x="515142" y="107717"/>
                  </a:lnTo>
                  <a:lnTo>
                    <a:pt x="511582" y="116534"/>
                  </a:lnTo>
                  <a:lnTo>
                    <a:pt x="511618" y="126529"/>
                  </a:lnTo>
                  <a:lnTo>
                    <a:pt x="515513" y="135247"/>
                  </a:lnTo>
                  <a:lnTo>
                    <a:pt x="522397" y="141595"/>
                  </a:lnTo>
                  <a:lnTo>
                    <a:pt x="531353" y="145014"/>
                  </a:lnTo>
                  <a:lnTo>
                    <a:pt x="541463" y="144944"/>
                  </a:lnTo>
                  <a:lnTo>
                    <a:pt x="580960" y="119671"/>
                  </a:lnTo>
                  <a:lnTo>
                    <a:pt x="593645" y="65061"/>
                  </a:lnTo>
                  <a:lnTo>
                    <a:pt x="593631" y="64426"/>
                  </a:lnTo>
                  <a:lnTo>
                    <a:pt x="587773" y="48660"/>
                  </a:lnTo>
                  <a:close/>
                </a:path>
                <a:path w="593725" h="528319">
                  <a:moveTo>
                    <a:pt x="395921" y="478700"/>
                  </a:moveTo>
                  <a:lnTo>
                    <a:pt x="197547" y="478700"/>
                  </a:lnTo>
                  <a:lnTo>
                    <a:pt x="197547" y="527849"/>
                  </a:lnTo>
                  <a:lnTo>
                    <a:pt x="395921" y="527849"/>
                  </a:lnTo>
                  <a:lnTo>
                    <a:pt x="395921" y="478700"/>
                  </a:lnTo>
                  <a:close/>
                </a:path>
              </a:pathLst>
            </a:custGeom>
            <a:solidFill>
              <a:srgbClr val="FFFFFF"/>
            </a:solidFill>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grpSp>
      <p:sp>
        <p:nvSpPr>
          <p:cNvPr id="37" name="object 37"/>
          <p:cNvSpPr txBox="1"/>
          <p:nvPr/>
        </p:nvSpPr>
        <p:spPr>
          <a:xfrm>
            <a:off x="1592580" y="3821718"/>
            <a:ext cx="1571910" cy="1038104"/>
          </a:xfrm>
          <a:prstGeom prst="rect">
            <a:avLst/>
          </a:prstGeom>
        </p:spPr>
        <p:txBody>
          <a:bodyPr vert="horz" wrap="square" lIns="0" tIns="24764" rIns="0" bIns="0" rtlCol="0">
            <a:spAutoFit/>
          </a:bodyPr>
          <a:lstStyle/>
          <a:p>
            <a:pPr marL="110014" marR="106680" algn="ctr" defTabSz="685800">
              <a:lnSpc>
                <a:spcPts val="975"/>
              </a:lnSpc>
              <a:spcBef>
                <a:spcPts val="194"/>
              </a:spcBef>
              <a:buClrTx/>
              <a:defRPr/>
            </a:pPr>
            <a:r>
              <a:rPr sz="900" b="1" kern="1200" spc="-4" dirty="0">
                <a:solidFill>
                  <a:srgbClr val="252525"/>
                </a:solidFill>
                <a:latin typeface="Century Gothic" panose="020B0502020202020204" pitchFamily="34" charset="0"/>
                <a:ea typeface="+mn-ea"/>
                <a:cs typeface="Calibri"/>
              </a:rPr>
              <a:t>Федеральный </a:t>
            </a:r>
            <a:r>
              <a:rPr sz="900" b="1" kern="1200" spc="-8" dirty="0">
                <a:solidFill>
                  <a:srgbClr val="252525"/>
                </a:solidFill>
                <a:latin typeface="Century Gothic" panose="020B0502020202020204" pitchFamily="34" charset="0"/>
                <a:ea typeface="+mn-ea"/>
                <a:cs typeface="Calibri"/>
              </a:rPr>
              <a:t>закон </a:t>
            </a:r>
            <a:r>
              <a:rPr sz="900" b="1" kern="1200" spc="-4" dirty="0">
                <a:solidFill>
                  <a:srgbClr val="252525"/>
                </a:solidFill>
                <a:latin typeface="Century Gothic" panose="020B0502020202020204" pitchFamily="34" charset="0"/>
                <a:ea typeface="+mn-ea"/>
                <a:cs typeface="Calibri"/>
              </a:rPr>
              <a:t>от </a:t>
            </a:r>
            <a:r>
              <a:rPr sz="900" b="1" kern="1200" spc="-199"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31.07.2020 </a:t>
            </a:r>
            <a:r>
              <a:rPr sz="900" b="1" kern="1200" dirty="0">
                <a:solidFill>
                  <a:srgbClr val="252525"/>
                </a:solidFill>
                <a:latin typeface="Century Gothic" panose="020B0502020202020204" pitchFamily="34" charset="0"/>
                <a:ea typeface="+mn-ea"/>
                <a:cs typeface="Calibri"/>
              </a:rPr>
              <a:t>№</a:t>
            </a:r>
            <a:r>
              <a:rPr sz="900" b="1" kern="1200" spc="-4" dirty="0">
                <a:solidFill>
                  <a:srgbClr val="252525"/>
                </a:solidFill>
                <a:latin typeface="Century Gothic" panose="020B0502020202020204" pitchFamily="34" charset="0"/>
                <a:ea typeface="+mn-ea"/>
                <a:cs typeface="Calibri"/>
              </a:rPr>
              <a:t> 304-ФЗ</a:t>
            </a:r>
            <a:endParaRPr sz="900" b="1" kern="1200" dirty="0">
              <a:solidFill>
                <a:prstClr val="black"/>
              </a:solidFill>
              <a:latin typeface="Century Gothic" panose="020B0502020202020204" pitchFamily="34" charset="0"/>
              <a:ea typeface="+mn-ea"/>
              <a:cs typeface="Calibri"/>
            </a:endParaRPr>
          </a:p>
          <a:p>
            <a:pPr marL="23336" algn="ctr" defTabSz="685800">
              <a:lnSpc>
                <a:spcPts val="900"/>
              </a:lnSpc>
              <a:buClrTx/>
              <a:defRPr/>
            </a:pPr>
            <a:r>
              <a:rPr sz="900" b="1" kern="1200" dirty="0">
                <a:solidFill>
                  <a:srgbClr val="252525"/>
                </a:solidFill>
                <a:latin typeface="Century Gothic" panose="020B0502020202020204" pitchFamily="34" charset="0"/>
                <a:ea typeface="+mn-ea"/>
                <a:cs typeface="Calibri"/>
              </a:rPr>
              <a:t>«О</a:t>
            </a:r>
            <a:r>
              <a:rPr sz="900" b="1" kern="1200" spc="-8"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внесении</a:t>
            </a:r>
            <a:r>
              <a:rPr sz="900" b="1" kern="1200" spc="-41"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изменений</a:t>
            </a:r>
            <a:endParaRPr sz="900" b="1" kern="1200" dirty="0">
              <a:solidFill>
                <a:prstClr val="black"/>
              </a:solidFill>
              <a:latin typeface="Century Gothic" panose="020B0502020202020204" pitchFamily="34" charset="0"/>
              <a:ea typeface="+mn-ea"/>
              <a:cs typeface="Calibri"/>
            </a:endParaRPr>
          </a:p>
          <a:p>
            <a:pPr marL="9525" marR="3810" algn="ctr" defTabSz="685800">
              <a:lnSpc>
                <a:spcPts val="975"/>
              </a:lnSpc>
              <a:spcBef>
                <a:spcPts val="64"/>
              </a:spcBef>
              <a:buClrTx/>
              <a:defRPr/>
            </a:pPr>
            <a:r>
              <a:rPr sz="900" b="1" kern="1200" dirty="0">
                <a:solidFill>
                  <a:srgbClr val="252525"/>
                </a:solidFill>
                <a:latin typeface="Century Gothic" panose="020B0502020202020204" pitchFamily="34" charset="0"/>
                <a:ea typeface="+mn-ea"/>
                <a:cs typeface="Calibri"/>
              </a:rPr>
              <a:t>в</a:t>
            </a:r>
            <a:r>
              <a:rPr sz="900" b="1" kern="1200" spc="-11"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Федеральный</a:t>
            </a:r>
            <a:r>
              <a:rPr sz="900" b="1" kern="1200" spc="-30"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закон</a:t>
            </a:r>
            <a:r>
              <a:rPr sz="900" b="1" kern="1200" spc="-4" dirty="0">
                <a:solidFill>
                  <a:srgbClr val="252525"/>
                </a:solidFill>
                <a:latin typeface="Century Gothic" panose="020B0502020202020204" pitchFamily="34" charset="0"/>
                <a:ea typeface="+mn-ea"/>
                <a:cs typeface="Calibri"/>
              </a:rPr>
              <a:t> </a:t>
            </a:r>
            <a:r>
              <a:rPr sz="900" b="1" kern="1200" dirty="0">
                <a:solidFill>
                  <a:srgbClr val="252525"/>
                </a:solidFill>
                <a:latin typeface="Century Gothic" panose="020B0502020202020204" pitchFamily="34" charset="0"/>
                <a:ea typeface="+mn-ea"/>
                <a:cs typeface="Calibri"/>
              </a:rPr>
              <a:t>«Об </a:t>
            </a:r>
            <a:r>
              <a:rPr sz="900" b="1" kern="1200" spc="-191"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образовании</a:t>
            </a:r>
            <a:r>
              <a:rPr sz="900" b="1" kern="1200" spc="-19" dirty="0">
                <a:solidFill>
                  <a:srgbClr val="252525"/>
                </a:solidFill>
                <a:latin typeface="Century Gothic" panose="020B0502020202020204" pitchFamily="34" charset="0"/>
                <a:ea typeface="+mn-ea"/>
                <a:cs typeface="Calibri"/>
              </a:rPr>
              <a:t> </a:t>
            </a:r>
            <a:r>
              <a:rPr sz="900" b="1" kern="1200" dirty="0">
                <a:solidFill>
                  <a:srgbClr val="252525"/>
                </a:solidFill>
                <a:latin typeface="Century Gothic" panose="020B0502020202020204" pitchFamily="34" charset="0"/>
                <a:ea typeface="+mn-ea"/>
                <a:cs typeface="Calibri"/>
              </a:rPr>
              <a:t>в</a:t>
            </a:r>
            <a:endParaRPr sz="900" b="1" kern="1200" dirty="0">
              <a:solidFill>
                <a:prstClr val="black"/>
              </a:solidFill>
              <a:latin typeface="Century Gothic" panose="020B0502020202020204" pitchFamily="34" charset="0"/>
              <a:ea typeface="+mn-ea"/>
              <a:cs typeface="Calibri"/>
            </a:endParaRPr>
          </a:p>
          <a:p>
            <a:pPr algn="ctr" defTabSz="685800">
              <a:lnSpc>
                <a:spcPts val="900"/>
              </a:lnSpc>
              <a:buClrTx/>
              <a:defRPr/>
            </a:pPr>
            <a:r>
              <a:rPr sz="900" b="1" kern="1200" spc="-11" dirty="0">
                <a:solidFill>
                  <a:srgbClr val="252525"/>
                </a:solidFill>
                <a:latin typeface="Century Gothic" panose="020B0502020202020204" pitchFamily="34" charset="0"/>
                <a:ea typeface="+mn-ea"/>
                <a:cs typeface="Calibri"/>
              </a:rPr>
              <a:t>Р</a:t>
            </a:r>
            <a:r>
              <a:rPr sz="900" b="1" kern="1200" dirty="0">
                <a:solidFill>
                  <a:srgbClr val="252525"/>
                </a:solidFill>
                <a:latin typeface="Century Gothic" panose="020B0502020202020204" pitchFamily="34" charset="0"/>
                <a:ea typeface="+mn-ea"/>
                <a:cs typeface="Calibri"/>
              </a:rPr>
              <a:t>о</a:t>
            </a:r>
            <a:r>
              <a:rPr sz="900" b="1" kern="1200" spc="-8" dirty="0">
                <a:solidFill>
                  <a:srgbClr val="252525"/>
                </a:solidFill>
                <a:latin typeface="Century Gothic" panose="020B0502020202020204" pitchFamily="34" charset="0"/>
                <a:ea typeface="+mn-ea"/>
                <a:cs typeface="Calibri"/>
              </a:rPr>
              <a:t>с</a:t>
            </a:r>
            <a:r>
              <a:rPr sz="900" b="1" kern="1200" spc="-4" dirty="0">
                <a:solidFill>
                  <a:srgbClr val="252525"/>
                </a:solidFill>
                <a:latin typeface="Century Gothic" panose="020B0502020202020204" pitchFamily="34" charset="0"/>
                <a:ea typeface="+mn-ea"/>
                <a:cs typeface="Calibri"/>
              </a:rPr>
              <a:t>с</a:t>
            </a:r>
            <a:r>
              <a:rPr sz="900" b="1" kern="1200" dirty="0">
                <a:solidFill>
                  <a:srgbClr val="252525"/>
                </a:solidFill>
                <a:latin typeface="Century Gothic" panose="020B0502020202020204" pitchFamily="34" charset="0"/>
                <a:ea typeface="+mn-ea"/>
                <a:cs typeface="Calibri"/>
              </a:rPr>
              <a:t>ий</a:t>
            </a:r>
            <a:r>
              <a:rPr sz="900" b="1" kern="1200" spc="-4" dirty="0">
                <a:solidFill>
                  <a:srgbClr val="252525"/>
                </a:solidFill>
                <a:latin typeface="Century Gothic" panose="020B0502020202020204" pitchFamily="34" charset="0"/>
                <a:ea typeface="+mn-ea"/>
                <a:cs typeface="Calibri"/>
              </a:rPr>
              <a:t>с</a:t>
            </a:r>
            <a:r>
              <a:rPr sz="900" b="1" kern="1200" spc="-23" dirty="0">
                <a:solidFill>
                  <a:srgbClr val="252525"/>
                </a:solidFill>
                <a:latin typeface="Century Gothic" panose="020B0502020202020204" pitchFamily="34" charset="0"/>
                <a:ea typeface="+mn-ea"/>
                <a:cs typeface="Calibri"/>
              </a:rPr>
              <a:t>к</a:t>
            </a:r>
            <a:r>
              <a:rPr sz="900" b="1" kern="1200" dirty="0">
                <a:solidFill>
                  <a:srgbClr val="252525"/>
                </a:solidFill>
                <a:latin typeface="Century Gothic" panose="020B0502020202020204" pitchFamily="34" charset="0"/>
                <a:ea typeface="+mn-ea"/>
                <a:cs typeface="Calibri"/>
              </a:rPr>
              <a:t>ой</a:t>
            </a:r>
            <a:r>
              <a:rPr sz="900" b="1" kern="1200" spc="-8"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Ф</a:t>
            </a:r>
            <a:r>
              <a:rPr sz="900" b="1" kern="1200" spc="-15" dirty="0">
                <a:solidFill>
                  <a:srgbClr val="252525"/>
                </a:solidFill>
                <a:latin typeface="Century Gothic" panose="020B0502020202020204" pitchFamily="34" charset="0"/>
                <a:ea typeface="+mn-ea"/>
                <a:cs typeface="Calibri"/>
              </a:rPr>
              <a:t>е</a:t>
            </a:r>
            <a:r>
              <a:rPr sz="900" b="1" kern="1200" spc="-11" dirty="0">
                <a:solidFill>
                  <a:srgbClr val="252525"/>
                </a:solidFill>
                <a:latin typeface="Century Gothic" panose="020B0502020202020204" pitchFamily="34" charset="0"/>
                <a:ea typeface="+mn-ea"/>
                <a:cs typeface="Calibri"/>
              </a:rPr>
              <a:t>д</a:t>
            </a:r>
            <a:r>
              <a:rPr sz="900" b="1" kern="1200" spc="-4" dirty="0">
                <a:solidFill>
                  <a:srgbClr val="252525"/>
                </a:solidFill>
                <a:latin typeface="Century Gothic" panose="020B0502020202020204" pitchFamily="34" charset="0"/>
                <a:ea typeface="+mn-ea"/>
                <a:cs typeface="Calibri"/>
              </a:rPr>
              <a:t>е</a:t>
            </a:r>
            <a:r>
              <a:rPr sz="900" b="1" kern="1200" dirty="0">
                <a:solidFill>
                  <a:srgbClr val="252525"/>
                </a:solidFill>
                <a:latin typeface="Century Gothic" panose="020B0502020202020204" pitchFamily="34" charset="0"/>
                <a:ea typeface="+mn-ea"/>
                <a:cs typeface="Calibri"/>
              </a:rPr>
              <a:t>р</a:t>
            </a:r>
            <a:r>
              <a:rPr sz="900" b="1" kern="1200" spc="-4" dirty="0">
                <a:solidFill>
                  <a:srgbClr val="252525"/>
                </a:solidFill>
                <a:latin typeface="Century Gothic" panose="020B0502020202020204" pitchFamily="34" charset="0"/>
                <a:ea typeface="+mn-ea"/>
                <a:cs typeface="Calibri"/>
              </a:rPr>
              <a:t>а</a:t>
            </a:r>
            <a:r>
              <a:rPr sz="900" b="1" kern="1200" dirty="0">
                <a:solidFill>
                  <a:srgbClr val="252525"/>
                </a:solidFill>
                <a:latin typeface="Century Gothic" panose="020B0502020202020204" pitchFamily="34" charset="0"/>
                <a:ea typeface="+mn-ea"/>
                <a:cs typeface="Calibri"/>
              </a:rPr>
              <a:t>ции»</a:t>
            </a:r>
            <a:endParaRPr sz="900" b="1" kern="1200" dirty="0">
              <a:solidFill>
                <a:prstClr val="black"/>
              </a:solidFill>
              <a:latin typeface="Century Gothic" panose="020B0502020202020204" pitchFamily="34" charset="0"/>
              <a:ea typeface="+mn-ea"/>
              <a:cs typeface="Calibri"/>
            </a:endParaRPr>
          </a:p>
          <a:p>
            <a:pPr algn="ctr" defTabSz="685800">
              <a:lnSpc>
                <a:spcPts val="971"/>
              </a:lnSpc>
              <a:buClrTx/>
              <a:defRPr/>
            </a:pPr>
            <a:r>
              <a:rPr sz="900" b="1" kern="1200" spc="-4" dirty="0">
                <a:solidFill>
                  <a:srgbClr val="252525"/>
                </a:solidFill>
                <a:latin typeface="Century Gothic" panose="020B0502020202020204" pitchFamily="34" charset="0"/>
                <a:ea typeface="+mn-ea"/>
                <a:cs typeface="Calibri"/>
              </a:rPr>
              <a:t>по</a:t>
            </a:r>
            <a:r>
              <a:rPr sz="900" b="1" kern="1200" spc="-15"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вопросам</a:t>
            </a:r>
            <a:r>
              <a:rPr sz="900" b="1" kern="1200" spc="-19"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воспитания</a:t>
            </a:r>
            <a:endParaRPr sz="900" b="1" kern="1200" dirty="0">
              <a:solidFill>
                <a:prstClr val="black"/>
              </a:solidFill>
              <a:latin typeface="Century Gothic" panose="020B0502020202020204" pitchFamily="34" charset="0"/>
              <a:ea typeface="+mn-ea"/>
              <a:cs typeface="Calibri"/>
            </a:endParaRPr>
          </a:p>
          <a:p>
            <a:pPr algn="ctr" defTabSz="685800">
              <a:lnSpc>
                <a:spcPts val="1028"/>
              </a:lnSpc>
              <a:buClrTx/>
              <a:defRPr/>
            </a:pPr>
            <a:r>
              <a:rPr sz="900" b="1" kern="1200" spc="-8" dirty="0">
                <a:solidFill>
                  <a:srgbClr val="252525"/>
                </a:solidFill>
                <a:latin typeface="Century Gothic" panose="020B0502020202020204" pitchFamily="34" charset="0"/>
                <a:ea typeface="+mn-ea"/>
                <a:cs typeface="Calibri"/>
              </a:rPr>
              <a:t>обучающихся»</a:t>
            </a:r>
            <a:endParaRPr sz="900" kern="1200" dirty="0">
              <a:solidFill>
                <a:prstClr val="black"/>
              </a:solidFill>
              <a:latin typeface="Century Gothic" panose="020B0502020202020204" pitchFamily="34" charset="0"/>
              <a:ea typeface="+mn-ea"/>
              <a:cs typeface="Calibri"/>
            </a:endParaRPr>
          </a:p>
        </p:txBody>
      </p:sp>
      <p:sp>
        <p:nvSpPr>
          <p:cNvPr id="38" name="object 38"/>
          <p:cNvSpPr txBox="1"/>
          <p:nvPr/>
        </p:nvSpPr>
        <p:spPr>
          <a:xfrm>
            <a:off x="23643" y="3809618"/>
            <a:ext cx="1442141" cy="920124"/>
          </a:xfrm>
          <a:prstGeom prst="rect">
            <a:avLst/>
          </a:prstGeom>
        </p:spPr>
        <p:txBody>
          <a:bodyPr vert="horz" wrap="square" lIns="0" tIns="9525" rIns="0" bIns="0" rtlCol="0">
            <a:spAutoFit/>
          </a:bodyPr>
          <a:lstStyle/>
          <a:p>
            <a:pPr marL="953" algn="ctr" defTabSz="685800">
              <a:lnSpc>
                <a:spcPts val="1028"/>
              </a:lnSpc>
              <a:spcBef>
                <a:spcPts val="75"/>
              </a:spcBef>
              <a:buClrTx/>
              <a:defRPr/>
            </a:pPr>
            <a:r>
              <a:rPr sz="900" b="1" kern="1200" spc="-11" dirty="0">
                <a:solidFill>
                  <a:srgbClr val="252525"/>
                </a:solidFill>
                <a:latin typeface="Century Gothic" panose="020B0502020202020204" pitchFamily="34" charset="0"/>
                <a:ea typeface="+mn-ea"/>
                <a:cs typeface="Calibri"/>
              </a:rPr>
              <a:t>Указ</a:t>
            </a:r>
            <a:endParaRPr sz="900" b="1" kern="1200" dirty="0">
              <a:solidFill>
                <a:prstClr val="black"/>
              </a:solidFill>
              <a:latin typeface="Century Gothic" panose="020B0502020202020204" pitchFamily="34" charset="0"/>
              <a:ea typeface="+mn-ea"/>
              <a:cs typeface="Calibri"/>
            </a:endParaRPr>
          </a:p>
          <a:p>
            <a:pPr marL="110966" marR="105728" algn="ctr" defTabSz="685800">
              <a:lnSpc>
                <a:spcPts val="975"/>
              </a:lnSpc>
              <a:spcBef>
                <a:spcPts val="64"/>
              </a:spcBef>
              <a:buClrTx/>
              <a:defRPr/>
            </a:pPr>
            <a:r>
              <a:rPr sz="900" b="1" kern="1200" dirty="0">
                <a:solidFill>
                  <a:srgbClr val="252525"/>
                </a:solidFill>
                <a:latin typeface="Century Gothic" panose="020B0502020202020204" pitchFamily="34" charset="0"/>
                <a:ea typeface="+mn-ea"/>
                <a:cs typeface="Calibri"/>
              </a:rPr>
              <a:t>«О</a:t>
            </a:r>
            <a:r>
              <a:rPr sz="900" b="1" kern="1200" spc="-41"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национальных </a:t>
            </a:r>
            <a:r>
              <a:rPr sz="900" b="1" kern="1200" spc="-195"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целях </a:t>
            </a:r>
            <a:r>
              <a:rPr sz="900" b="1" kern="1200" spc="-4" dirty="0">
                <a:solidFill>
                  <a:srgbClr val="252525"/>
                </a:solidFill>
                <a:latin typeface="Century Gothic" panose="020B0502020202020204" pitchFamily="34" charset="0"/>
                <a:ea typeface="+mn-ea"/>
                <a:cs typeface="Calibri"/>
              </a:rPr>
              <a:t>развития </a:t>
            </a:r>
            <a:r>
              <a:rPr sz="900" b="1" kern="1200"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Российской</a:t>
            </a:r>
            <a:endParaRPr sz="900" b="1" kern="1200" dirty="0">
              <a:solidFill>
                <a:prstClr val="black"/>
              </a:solidFill>
              <a:latin typeface="Century Gothic" panose="020B0502020202020204" pitchFamily="34" charset="0"/>
              <a:ea typeface="+mn-ea"/>
              <a:cs typeface="Calibri"/>
            </a:endParaRPr>
          </a:p>
          <a:p>
            <a:pPr algn="ctr" defTabSz="685800">
              <a:lnSpc>
                <a:spcPts val="896"/>
              </a:lnSpc>
              <a:buClrTx/>
              <a:defRPr/>
            </a:pPr>
            <a:r>
              <a:rPr sz="900" b="1" kern="1200" spc="-8" dirty="0">
                <a:solidFill>
                  <a:srgbClr val="252525"/>
                </a:solidFill>
                <a:latin typeface="Century Gothic" panose="020B0502020202020204" pitchFamily="34" charset="0"/>
                <a:ea typeface="+mn-ea"/>
                <a:cs typeface="Calibri"/>
              </a:rPr>
              <a:t>Федерации</a:t>
            </a:r>
            <a:r>
              <a:rPr sz="900" b="1" kern="1200" spc="-15" dirty="0">
                <a:solidFill>
                  <a:srgbClr val="252525"/>
                </a:solidFill>
                <a:latin typeface="Century Gothic" panose="020B0502020202020204" pitchFamily="34" charset="0"/>
                <a:ea typeface="+mn-ea"/>
                <a:cs typeface="Calibri"/>
              </a:rPr>
              <a:t> </a:t>
            </a:r>
            <a:r>
              <a:rPr sz="900" b="1" kern="1200" dirty="0">
                <a:solidFill>
                  <a:srgbClr val="252525"/>
                </a:solidFill>
                <a:latin typeface="Century Gothic" panose="020B0502020202020204" pitchFamily="34" charset="0"/>
                <a:ea typeface="+mn-ea"/>
                <a:cs typeface="Calibri"/>
              </a:rPr>
              <a:t>на</a:t>
            </a:r>
            <a:r>
              <a:rPr sz="900" b="1" kern="1200" spc="-15"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период</a:t>
            </a:r>
            <a:endParaRPr sz="900" b="1" kern="1200" dirty="0">
              <a:solidFill>
                <a:prstClr val="black"/>
              </a:solidFill>
              <a:latin typeface="Century Gothic" panose="020B0502020202020204" pitchFamily="34" charset="0"/>
              <a:ea typeface="+mn-ea"/>
              <a:cs typeface="Calibri"/>
            </a:endParaRPr>
          </a:p>
          <a:p>
            <a:pPr marL="150971" marR="144304" algn="ctr" defTabSz="685800">
              <a:lnSpc>
                <a:spcPts val="975"/>
              </a:lnSpc>
              <a:spcBef>
                <a:spcPts val="68"/>
              </a:spcBef>
              <a:buClrTx/>
              <a:defRPr/>
            </a:pPr>
            <a:r>
              <a:rPr sz="900" b="1" kern="1200" spc="-8" dirty="0">
                <a:solidFill>
                  <a:srgbClr val="252525"/>
                </a:solidFill>
                <a:latin typeface="Century Gothic" panose="020B0502020202020204" pitchFamily="34" charset="0"/>
                <a:ea typeface="+mn-ea"/>
                <a:cs typeface="Calibri"/>
              </a:rPr>
              <a:t>до </a:t>
            </a:r>
            <a:r>
              <a:rPr sz="900" b="1" kern="1200" dirty="0">
                <a:solidFill>
                  <a:srgbClr val="252525"/>
                </a:solidFill>
                <a:latin typeface="Century Gothic" panose="020B0502020202020204" pitchFamily="34" charset="0"/>
                <a:ea typeface="+mn-ea"/>
                <a:cs typeface="Calibri"/>
              </a:rPr>
              <a:t>2030 </a:t>
            </a:r>
            <a:r>
              <a:rPr sz="900" b="1" kern="1200" spc="-11" dirty="0">
                <a:solidFill>
                  <a:srgbClr val="252525"/>
                </a:solidFill>
                <a:latin typeface="Century Gothic" panose="020B0502020202020204" pitchFamily="34" charset="0"/>
                <a:ea typeface="+mn-ea"/>
                <a:cs typeface="Calibri"/>
              </a:rPr>
              <a:t>года</a:t>
            </a:r>
            <a:r>
              <a:rPr sz="1050" b="1" kern="1200" spc="-11" dirty="0">
                <a:solidFill>
                  <a:srgbClr val="252525"/>
                </a:solidFill>
                <a:latin typeface="Century Gothic" panose="020B0502020202020204" pitchFamily="34" charset="0"/>
                <a:ea typeface="+mn-ea"/>
                <a:cs typeface="Calibri"/>
              </a:rPr>
              <a:t>» </a:t>
            </a:r>
            <a:r>
              <a:rPr sz="1050" b="1" kern="1200" spc="-4" dirty="0">
                <a:solidFill>
                  <a:srgbClr val="252525"/>
                </a:solidFill>
                <a:latin typeface="Century Gothic" panose="020B0502020202020204" pitchFamily="34" charset="0"/>
                <a:ea typeface="+mn-ea"/>
                <a:cs typeface="Calibri"/>
              </a:rPr>
              <a:t>от </a:t>
            </a:r>
            <a:r>
              <a:rPr sz="1050" b="1" kern="1200" spc="-195" dirty="0">
                <a:solidFill>
                  <a:srgbClr val="252525"/>
                </a:solidFill>
                <a:latin typeface="Century Gothic" panose="020B0502020202020204" pitchFamily="34" charset="0"/>
                <a:ea typeface="+mn-ea"/>
                <a:cs typeface="Calibri"/>
              </a:rPr>
              <a:t> </a:t>
            </a:r>
            <a:r>
              <a:rPr sz="1050" b="1" kern="1200" spc="-4" dirty="0">
                <a:solidFill>
                  <a:srgbClr val="252525"/>
                </a:solidFill>
                <a:latin typeface="Century Gothic" panose="020B0502020202020204" pitchFamily="34" charset="0"/>
                <a:ea typeface="+mn-ea"/>
                <a:cs typeface="Calibri"/>
              </a:rPr>
              <a:t>21.07.2020</a:t>
            </a:r>
            <a:endParaRPr sz="900" b="1" kern="1200" dirty="0">
              <a:solidFill>
                <a:prstClr val="black"/>
              </a:solidFill>
              <a:latin typeface="Century Gothic" panose="020B0502020202020204" pitchFamily="34" charset="0"/>
              <a:ea typeface="+mn-ea"/>
              <a:cs typeface="Calibri"/>
            </a:endParaRPr>
          </a:p>
        </p:txBody>
      </p:sp>
      <p:sp>
        <p:nvSpPr>
          <p:cNvPr id="39" name="object 39"/>
          <p:cNvSpPr/>
          <p:nvPr/>
        </p:nvSpPr>
        <p:spPr>
          <a:xfrm>
            <a:off x="7605521" y="1107567"/>
            <a:ext cx="443865" cy="384334"/>
          </a:xfrm>
          <a:custGeom>
            <a:avLst/>
            <a:gdLst/>
            <a:ahLst/>
            <a:cxnLst/>
            <a:rect l="l" t="t" r="r" b="b"/>
            <a:pathLst>
              <a:path w="591820" h="512444">
                <a:moveTo>
                  <a:pt x="418592" y="0"/>
                </a:moveTo>
                <a:lnTo>
                  <a:pt x="172084" y="0"/>
                </a:lnTo>
                <a:lnTo>
                  <a:pt x="172084" y="49022"/>
                </a:lnTo>
                <a:lnTo>
                  <a:pt x="418592" y="49022"/>
                </a:lnTo>
                <a:lnTo>
                  <a:pt x="418592" y="0"/>
                </a:lnTo>
                <a:close/>
              </a:path>
              <a:path w="591820" h="512444">
                <a:moveTo>
                  <a:pt x="98425" y="341884"/>
                </a:moveTo>
                <a:lnTo>
                  <a:pt x="48895" y="341884"/>
                </a:lnTo>
                <a:lnTo>
                  <a:pt x="48895" y="454914"/>
                </a:lnTo>
                <a:lnTo>
                  <a:pt x="52865" y="474184"/>
                </a:lnTo>
                <a:lnTo>
                  <a:pt x="63611" y="492680"/>
                </a:lnTo>
                <a:lnTo>
                  <a:pt x="79380" y="506581"/>
                </a:lnTo>
                <a:lnTo>
                  <a:pt x="98425" y="512064"/>
                </a:lnTo>
                <a:lnTo>
                  <a:pt x="492886" y="512064"/>
                </a:lnTo>
                <a:lnTo>
                  <a:pt x="511831" y="506581"/>
                </a:lnTo>
                <a:lnTo>
                  <a:pt x="527383" y="492680"/>
                </a:lnTo>
                <a:lnTo>
                  <a:pt x="537910" y="474184"/>
                </a:lnTo>
                <a:lnTo>
                  <a:pt x="540021" y="463677"/>
                </a:lnTo>
                <a:lnTo>
                  <a:pt x="98425" y="463677"/>
                </a:lnTo>
                <a:lnTo>
                  <a:pt x="98425" y="341884"/>
                </a:lnTo>
                <a:close/>
              </a:path>
              <a:path w="591820" h="512444">
                <a:moveTo>
                  <a:pt x="541781" y="341884"/>
                </a:moveTo>
                <a:lnTo>
                  <a:pt x="492886" y="341884"/>
                </a:lnTo>
                <a:lnTo>
                  <a:pt x="492886" y="463677"/>
                </a:lnTo>
                <a:lnTo>
                  <a:pt x="540021" y="463677"/>
                </a:lnTo>
                <a:lnTo>
                  <a:pt x="541781" y="454914"/>
                </a:lnTo>
                <a:lnTo>
                  <a:pt x="541781" y="341884"/>
                </a:lnTo>
                <a:close/>
              </a:path>
              <a:path w="591820" h="512444">
                <a:moveTo>
                  <a:pt x="221614" y="317373"/>
                </a:moveTo>
                <a:lnTo>
                  <a:pt x="172084" y="317373"/>
                </a:lnTo>
                <a:lnTo>
                  <a:pt x="172084" y="365633"/>
                </a:lnTo>
                <a:lnTo>
                  <a:pt x="221614" y="365633"/>
                </a:lnTo>
                <a:lnTo>
                  <a:pt x="221614" y="317373"/>
                </a:lnTo>
                <a:close/>
              </a:path>
              <a:path w="591820" h="512444">
                <a:moveTo>
                  <a:pt x="418592" y="317373"/>
                </a:moveTo>
                <a:lnTo>
                  <a:pt x="369697" y="317373"/>
                </a:lnTo>
                <a:lnTo>
                  <a:pt x="369697" y="365633"/>
                </a:lnTo>
                <a:lnTo>
                  <a:pt x="418592" y="365633"/>
                </a:lnTo>
                <a:lnTo>
                  <a:pt x="418592" y="317373"/>
                </a:lnTo>
                <a:close/>
              </a:path>
              <a:path w="591820" h="512444">
                <a:moveTo>
                  <a:pt x="591311" y="97409"/>
                </a:moveTo>
                <a:lnTo>
                  <a:pt x="0" y="97409"/>
                </a:lnTo>
                <a:lnTo>
                  <a:pt x="0" y="256032"/>
                </a:lnTo>
                <a:lnTo>
                  <a:pt x="3853" y="277082"/>
                </a:lnTo>
                <a:lnTo>
                  <a:pt x="14350" y="296894"/>
                </a:lnTo>
                <a:lnTo>
                  <a:pt x="29896" y="311610"/>
                </a:lnTo>
                <a:lnTo>
                  <a:pt x="48895" y="317373"/>
                </a:lnTo>
                <a:lnTo>
                  <a:pt x="542417" y="317373"/>
                </a:lnTo>
                <a:lnTo>
                  <a:pt x="576960" y="296894"/>
                </a:lnTo>
                <a:lnTo>
                  <a:pt x="48895" y="268351"/>
                </a:lnTo>
                <a:lnTo>
                  <a:pt x="48895" y="146431"/>
                </a:lnTo>
                <a:lnTo>
                  <a:pt x="591311" y="146431"/>
                </a:lnTo>
                <a:lnTo>
                  <a:pt x="591311" y="97409"/>
                </a:lnTo>
                <a:close/>
              </a:path>
              <a:path w="591820" h="512444">
                <a:moveTo>
                  <a:pt x="221614" y="219202"/>
                </a:moveTo>
                <a:lnTo>
                  <a:pt x="172084" y="219202"/>
                </a:lnTo>
                <a:lnTo>
                  <a:pt x="172084" y="268351"/>
                </a:lnTo>
                <a:lnTo>
                  <a:pt x="221614" y="268351"/>
                </a:lnTo>
                <a:lnTo>
                  <a:pt x="221614" y="219202"/>
                </a:lnTo>
                <a:close/>
              </a:path>
              <a:path w="591820" h="512444">
                <a:moveTo>
                  <a:pt x="418592" y="219202"/>
                </a:moveTo>
                <a:lnTo>
                  <a:pt x="369697" y="219202"/>
                </a:lnTo>
                <a:lnTo>
                  <a:pt x="369697" y="268351"/>
                </a:lnTo>
                <a:lnTo>
                  <a:pt x="418592" y="268351"/>
                </a:lnTo>
                <a:lnTo>
                  <a:pt x="418592" y="219202"/>
                </a:lnTo>
                <a:close/>
              </a:path>
              <a:path w="591820" h="512444">
                <a:moveTo>
                  <a:pt x="591311" y="146431"/>
                </a:moveTo>
                <a:lnTo>
                  <a:pt x="541781" y="146431"/>
                </a:lnTo>
                <a:lnTo>
                  <a:pt x="541781" y="268351"/>
                </a:lnTo>
                <a:lnTo>
                  <a:pt x="589056" y="268351"/>
                </a:lnTo>
                <a:lnTo>
                  <a:pt x="591311" y="256032"/>
                </a:lnTo>
                <a:lnTo>
                  <a:pt x="591311" y="146431"/>
                </a:lnTo>
                <a:close/>
              </a:path>
            </a:pathLst>
          </a:custGeom>
          <a:solidFill>
            <a:srgbClr val="FFFFFF"/>
          </a:solidFill>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grpSp>
        <p:nvGrpSpPr>
          <p:cNvPr id="40" name="object 40"/>
          <p:cNvGrpSpPr/>
          <p:nvPr/>
        </p:nvGrpSpPr>
        <p:grpSpPr>
          <a:xfrm>
            <a:off x="263461" y="974978"/>
            <a:ext cx="8612505" cy="1828895"/>
            <a:chOff x="351281" y="1299971"/>
            <a:chExt cx="11483340" cy="2438527"/>
          </a:xfrm>
        </p:grpSpPr>
        <p:sp>
          <p:nvSpPr>
            <p:cNvPr id="41" name="object 41"/>
            <p:cNvSpPr/>
            <p:nvPr/>
          </p:nvSpPr>
          <p:spPr>
            <a:xfrm>
              <a:off x="1531620" y="1517903"/>
              <a:ext cx="591820" cy="481965"/>
            </a:xfrm>
            <a:custGeom>
              <a:avLst/>
              <a:gdLst/>
              <a:ahLst/>
              <a:cxnLst/>
              <a:rect l="l" t="t" r="r" b="b"/>
              <a:pathLst>
                <a:path w="591819" h="481964">
                  <a:moveTo>
                    <a:pt x="295656" y="0"/>
                  </a:moveTo>
                  <a:lnTo>
                    <a:pt x="0" y="160782"/>
                  </a:lnTo>
                  <a:lnTo>
                    <a:pt x="99060" y="213868"/>
                  </a:lnTo>
                  <a:lnTo>
                    <a:pt x="99060" y="304165"/>
                  </a:lnTo>
                  <a:lnTo>
                    <a:pt x="130295" y="344987"/>
                  </a:lnTo>
                  <a:lnTo>
                    <a:pt x="164924" y="373415"/>
                  </a:lnTo>
                  <a:lnTo>
                    <a:pt x="204965" y="394588"/>
                  </a:lnTo>
                  <a:lnTo>
                    <a:pt x="249012" y="407807"/>
                  </a:lnTo>
                  <a:lnTo>
                    <a:pt x="295656" y="412369"/>
                  </a:lnTo>
                  <a:lnTo>
                    <a:pt x="321284" y="410958"/>
                  </a:lnTo>
                  <a:lnTo>
                    <a:pt x="346376" y="406796"/>
                  </a:lnTo>
                  <a:lnTo>
                    <a:pt x="370683" y="399992"/>
                  </a:lnTo>
                  <a:lnTo>
                    <a:pt x="393954" y="390651"/>
                  </a:lnTo>
                  <a:lnTo>
                    <a:pt x="393954" y="338074"/>
                  </a:lnTo>
                  <a:lnTo>
                    <a:pt x="371736" y="350186"/>
                  </a:lnTo>
                  <a:lnTo>
                    <a:pt x="347662" y="359251"/>
                  </a:lnTo>
                  <a:lnTo>
                    <a:pt x="322159" y="364934"/>
                  </a:lnTo>
                  <a:lnTo>
                    <a:pt x="295656" y="366903"/>
                  </a:lnTo>
                  <a:lnTo>
                    <a:pt x="251858" y="361668"/>
                  </a:lnTo>
                  <a:lnTo>
                    <a:pt x="211407" y="346646"/>
                  </a:lnTo>
                  <a:lnTo>
                    <a:pt x="176123" y="322861"/>
                  </a:lnTo>
                  <a:lnTo>
                    <a:pt x="147828" y="291338"/>
                  </a:lnTo>
                  <a:lnTo>
                    <a:pt x="147828" y="240792"/>
                  </a:lnTo>
                  <a:lnTo>
                    <a:pt x="295656" y="320801"/>
                  </a:lnTo>
                  <a:lnTo>
                    <a:pt x="380238" y="275336"/>
                  </a:lnTo>
                  <a:lnTo>
                    <a:pt x="332105" y="248538"/>
                  </a:lnTo>
                  <a:lnTo>
                    <a:pt x="295656" y="267716"/>
                  </a:lnTo>
                  <a:lnTo>
                    <a:pt x="97662" y="160782"/>
                  </a:lnTo>
                  <a:lnTo>
                    <a:pt x="295656" y="53212"/>
                  </a:lnTo>
                  <a:lnTo>
                    <a:pt x="493649" y="160782"/>
                  </a:lnTo>
                  <a:lnTo>
                    <a:pt x="429006" y="195325"/>
                  </a:lnTo>
                  <a:lnTo>
                    <a:pt x="312166" y="130683"/>
                  </a:lnTo>
                  <a:lnTo>
                    <a:pt x="268859" y="158242"/>
                  </a:lnTo>
                  <a:lnTo>
                    <a:pt x="268097" y="159512"/>
                  </a:lnTo>
                  <a:lnTo>
                    <a:pt x="443484" y="256794"/>
                  </a:lnTo>
                  <a:lnTo>
                    <a:pt x="443484" y="481584"/>
                  </a:lnTo>
                  <a:lnTo>
                    <a:pt x="493013" y="481584"/>
                  </a:lnTo>
                  <a:lnTo>
                    <a:pt x="493013" y="230505"/>
                  </a:lnTo>
                  <a:lnTo>
                    <a:pt x="477138" y="222250"/>
                  </a:lnTo>
                  <a:lnTo>
                    <a:pt x="591312" y="160782"/>
                  </a:lnTo>
                  <a:lnTo>
                    <a:pt x="295656" y="0"/>
                  </a:lnTo>
                  <a:close/>
                </a:path>
              </a:pathLst>
            </a:custGeom>
            <a:solidFill>
              <a:srgbClr val="FFFFFF"/>
            </a:solidFill>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sp>
          <p:nvSpPr>
            <p:cNvPr id="42" name="object 42"/>
            <p:cNvSpPr/>
            <p:nvPr/>
          </p:nvSpPr>
          <p:spPr>
            <a:xfrm>
              <a:off x="351281" y="3251453"/>
              <a:ext cx="11483340" cy="487045"/>
            </a:xfrm>
            <a:custGeom>
              <a:avLst/>
              <a:gdLst/>
              <a:ahLst/>
              <a:cxnLst/>
              <a:rect l="l" t="t" r="r" b="b"/>
              <a:pathLst>
                <a:path w="11483340" h="487045">
                  <a:moveTo>
                    <a:pt x="24383" y="486791"/>
                  </a:moveTo>
                  <a:lnTo>
                    <a:pt x="24383" y="44196"/>
                  </a:lnTo>
                </a:path>
                <a:path w="11483340" h="487045">
                  <a:moveTo>
                    <a:pt x="7620" y="36575"/>
                  </a:moveTo>
                  <a:lnTo>
                    <a:pt x="122948" y="36575"/>
                  </a:lnTo>
                </a:path>
                <a:path w="11483340" h="487045">
                  <a:moveTo>
                    <a:pt x="11466576" y="442595"/>
                  </a:moveTo>
                  <a:lnTo>
                    <a:pt x="11466576" y="0"/>
                  </a:lnTo>
                </a:path>
                <a:path w="11483340" h="487045">
                  <a:moveTo>
                    <a:pt x="11361420" y="21336"/>
                  </a:moveTo>
                  <a:lnTo>
                    <a:pt x="11476736" y="21336"/>
                  </a:lnTo>
                </a:path>
                <a:path w="11483340" h="487045">
                  <a:moveTo>
                    <a:pt x="0" y="484759"/>
                  </a:moveTo>
                  <a:lnTo>
                    <a:pt x="11483340" y="440436"/>
                  </a:lnTo>
                </a:path>
              </a:pathLst>
            </a:custGeom>
            <a:ln w="38100">
              <a:solidFill>
                <a:srgbClr val="9DC3E6"/>
              </a:solidFill>
            </a:ln>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sp>
          <p:nvSpPr>
            <p:cNvPr id="43" name="object 43"/>
            <p:cNvSpPr/>
            <p:nvPr/>
          </p:nvSpPr>
          <p:spPr>
            <a:xfrm>
              <a:off x="3458717" y="1300733"/>
              <a:ext cx="2626360" cy="2252980"/>
            </a:xfrm>
            <a:custGeom>
              <a:avLst/>
              <a:gdLst/>
              <a:ahLst/>
              <a:cxnLst/>
              <a:rect l="l" t="t" r="r" b="b"/>
              <a:pathLst>
                <a:path w="2626360" h="2252979">
                  <a:moveTo>
                    <a:pt x="0" y="2252472"/>
                  </a:moveTo>
                  <a:lnTo>
                    <a:pt x="2625852" y="2252472"/>
                  </a:lnTo>
                  <a:lnTo>
                    <a:pt x="2625852" y="0"/>
                  </a:lnTo>
                  <a:lnTo>
                    <a:pt x="0" y="0"/>
                  </a:lnTo>
                  <a:lnTo>
                    <a:pt x="0" y="2252472"/>
                  </a:lnTo>
                  <a:close/>
                </a:path>
              </a:pathLst>
            </a:custGeom>
            <a:ln w="28956">
              <a:solidFill>
                <a:srgbClr val="F5B044"/>
              </a:solidFill>
            </a:ln>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sp>
          <p:nvSpPr>
            <p:cNvPr id="44" name="object 44"/>
            <p:cNvSpPr/>
            <p:nvPr/>
          </p:nvSpPr>
          <p:spPr>
            <a:xfrm>
              <a:off x="3474720" y="1299971"/>
              <a:ext cx="2601595" cy="896620"/>
            </a:xfrm>
            <a:custGeom>
              <a:avLst/>
              <a:gdLst/>
              <a:ahLst/>
              <a:cxnLst/>
              <a:rect l="l" t="t" r="r" b="b"/>
              <a:pathLst>
                <a:path w="2601595" h="960119">
                  <a:moveTo>
                    <a:pt x="2601468" y="0"/>
                  </a:moveTo>
                  <a:lnTo>
                    <a:pt x="0" y="0"/>
                  </a:lnTo>
                  <a:lnTo>
                    <a:pt x="0" y="960119"/>
                  </a:lnTo>
                  <a:lnTo>
                    <a:pt x="2601468" y="960119"/>
                  </a:lnTo>
                  <a:lnTo>
                    <a:pt x="2601468" y="0"/>
                  </a:lnTo>
                  <a:close/>
                </a:path>
              </a:pathLst>
            </a:custGeom>
            <a:solidFill>
              <a:srgbClr val="F5B044"/>
            </a:solidFill>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grpSp>
      <p:sp>
        <p:nvSpPr>
          <p:cNvPr id="45" name="object 45"/>
          <p:cNvSpPr txBox="1"/>
          <p:nvPr/>
        </p:nvSpPr>
        <p:spPr>
          <a:xfrm>
            <a:off x="4653915" y="3809618"/>
            <a:ext cx="1492718" cy="1166344"/>
          </a:xfrm>
          <a:prstGeom prst="rect">
            <a:avLst/>
          </a:prstGeom>
        </p:spPr>
        <p:txBody>
          <a:bodyPr vert="horz" wrap="square" lIns="0" tIns="24764" rIns="0" bIns="0" rtlCol="0">
            <a:spAutoFit/>
          </a:bodyPr>
          <a:lstStyle/>
          <a:p>
            <a:pPr marL="84773" marR="21431" indent="-57150" defTabSz="685800">
              <a:lnSpc>
                <a:spcPts val="975"/>
              </a:lnSpc>
              <a:spcBef>
                <a:spcPts val="194"/>
              </a:spcBef>
              <a:buClrTx/>
              <a:defRPr/>
            </a:pPr>
            <a:r>
              <a:rPr sz="900" b="1" kern="1200" spc="-4" dirty="0">
                <a:solidFill>
                  <a:srgbClr val="252525"/>
                </a:solidFill>
                <a:latin typeface="Century Gothic" panose="020B0502020202020204" pitchFamily="34" charset="0"/>
                <a:ea typeface="+mn-ea"/>
                <a:cs typeface="Calibri"/>
              </a:rPr>
              <a:t>Приказ</a:t>
            </a:r>
            <a:r>
              <a:rPr sz="900" b="1" kern="1200" spc="-34"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Министерства </a:t>
            </a:r>
            <a:r>
              <a:rPr sz="900" b="1" kern="1200" spc="-191"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просвещения </a:t>
            </a:r>
            <a:r>
              <a:rPr sz="900" b="1" kern="1200" dirty="0">
                <a:solidFill>
                  <a:srgbClr val="252525"/>
                </a:solidFill>
                <a:latin typeface="Century Gothic" panose="020B0502020202020204" pitchFamily="34" charset="0"/>
                <a:ea typeface="+mn-ea"/>
                <a:cs typeface="Calibri"/>
              </a:rPr>
              <a:t>РФ </a:t>
            </a:r>
            <a:r>
              <a:rPr sz="900" b="1" kern="1200" spc="-4" dirty="0">
                <a:solidFill>
                  <a:srgbClr val="252525"/>
                </a:solidFill>
                <a:latin typeface="Century Gothic" panose="020B0502020202020204" pitchFamily="34" charset="0"/>
                <a:ea typeface="+mn-ea"/>
                <a:cs typeface="Calibri"/>
              </a:rPr>
              <a:t>от </a:t>
            </a:r>
            <a:r>
              <a:rPr sz="900" b="1" kern="1200"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31.05.2021 </a:t>
            </a:r>
            <a:r>
              <a:rPr sz="900" b="1" kern="1200" dirty="0">
                <a:solidFill>
                  <a:srgbClr val="252525"/>
                </a:solidFill>
                <a:latin typeface="Century Gothic" panose="020B0502020202020204" pitchFamily="34" charset="0"/>
                <a:ea typeface="+mn-ea"/>
                <a:cs typeface="Calibri"/>
              </a:rPr>
              <a:t>№</a:t>
            </a:r>
            <a:r>
              <a:rPr sz="900" b="1" kern="1200" spc="-11" dirty="0">
                <a:solidFill>
                  <a:srgbClr val="252525"/>
                </a:solidFill>
                <a:latin typeface="Century Gothic" panose="020B0502020202020204" pitchFamily="34" charset="0"/>
                <a:ea typeface="+mn-ea"/>
                <a:cs typeface="Calibri"/>
              </a:rPr>
              <a:t> </a:t>
            </a:r>
            <a:r>
              <a:rPr sz="900" b="1" kern="1200" dirty="0">
                <a:solidFill>
                  <a:srgbClr val="252525"/>
                </a:solidFill>
                <a:latin typeface="Century Gothic" panose="020B0502020202020204" pitchFamily="34" charset="0"/>
                <a:ea typeface="+mn-ea"/>
                <a:cs typeface="Calibri"/>
              </a:rPr>
              <a:t>286</a:t>
            </a:r>
            <a:endParaRPr sz="900" b="1" kern="1200" dirty="0">
              <a:solidFill>
                <a:prstClr val="black"/>
              </a:solidFill>
              <a:latin typeface="Century Gothic" panose="020B0502020202020204" pitchFamily="34" charset="0"/>
              <a:ea typeface="+mn-ea"/>
              <a:cs typeface="Calibri"/>
            </a:endParaRPr>
          </a:p>
          <a:p>
            <a:pPr marL="115729" defTabSz="685800">
              <a:lnSpc>
                <a:spcPts val="896"/>
              </a:lnSpc>
              <a:buClrTx/>
              <a:defRPr/>
            </a:pPr>
            <a:r>
              <a:rPr sz="900" b="1" kern="1200" spc="-4" dirty="0">
                <a:solidFill>
                  <a:srgbClr val="252525"/>
                </a:solidFill>
                <a:latin typeface="Century Gothic" panose="020B0502020202020204" pitchFamily="34" charset="0"/>
                <a:ea typeface="+mn-ea"/>
                <a:cs typeface="Calibri"/>
              </a:rPr>
              <a:t>«О</a:t>
            </a:r>
            <a:r>
              <a:rPr sz="900" b="1" kern="1200" dirty="0">
                <a:solidFill>
                  <a:srgbClr val="252525"/>
                </a:solidFill>
                <a:latin typeface="Century Gothic" panose="020B0502020202020204" pitchFamily="34" charset="0"/>
                <a:ea typeface="+mn-ea"/>
                <a:cs typeface="Calibri"/>
              </a:rPr>
              <a:t>б </a:t>
            </a:r>
            <a:r>
              <a:rPr sz="900" b="1" kern="1200" spc="-8" dirty="0">
                <a:solidFill>
                  <a:srgbClr val="252525"/>
                </a:solidFill>
                <a:latin typeface="Century Gothic" panose="020B0502020202020204" pitchFamily="34" charset="0"/>
                <a:ea typeface="+mn-ea"/>
                <a:cs typeface="Calibri"/>
              </a:rPr>
              <a:t>у</a:t>
            </a:r>
            <a:r>
              <a:rPr sz="900" b="1" kern="1200" dirty="0">
                <a:solidFill>
                  <a:srgbClr val="252525"/>
                </a:solidFill>
                <a:latin typeface="Century Gothic" panose="020B0502020202020204" pitchFamily="34" charset="0"/>
                <a:ea typeface="+mn-ea"/>
                <a:cs typeface="Calibri"/>
              </a:rPr>
              <a:t>т</a:t>
            </a:r>
            <a:r>
              <a:rPr sz="900" b="1" kern="1200" spc="-8" dirty="0">
                <a:solidFill>
                  <a:srgbClr val="252525"/>
                </a:solidFill>
                <a:latin typeface="Century Gothic" panose="020B0502020202020204" pitchFamily="34" charset="0"/>
                <a:ea typeface="+mn-ea"/>
                <a:cs typeface="Calibri"/>
              </a:rPr>
              <a:t>вер</a:t>
            </a:r>
            <a:r>
              <a:rPr sz="900" b="1" kern="1200" dirty="0">
                <a:solidFill>
                  <a:srgbClr val="252525"/>
                </a:solidFill>
                <a:latin typeface="Century Gothic" panose="020B0502020202020204" pitchFamily="34" charset="0"/>
                <a:ea typeface="+mn-ea"/>
                <a:cs typeface="Calibri"/>
              </a:rPr>
              <a:t>ж</a:t>
            </a:r>
            <a:r>
              <a:rPr sz="900" b="1" kern="1200" spc="-11" dirty="0">
                <a:solidFill>
                  <a:srgbClr val="252525"/>
                </a:solidFill>
                <a:latin typeface="Century Gothic" panose="020B0502020202020204" pitchFamily="34" charset="0"/>
                <a:ea typeface="+mn-ea"/>
                <a:cs typeface="Calibri"/>
              </a:rPr>
              <a:t>д</a:t>
            </a:r>
            <a:r>
              <a:rPr sz="900" b="1" kern="1200" spc="-8" dirty="0">
                <a:solidFill>
                  <a:srgbClr val="252525"/>
                </a:solidFill>
                <a:latin typeface="Century Gothic" panose="020B0502020202020204" pitchFamily="34" charset="0"/>
                <a:ea typeface="+mn-ea"/>
                <a:cs typeface="Calibri"/>
              </a:rPr>
              <a:t>е</a:t>
            </a:r>
            <a:r>
              <a:rPr sz="900" b="1" kern="1200" dirty="0">
                <a:solidFill>
                  <a:srgbClr val="252525"/>
                </a:solidFill>
                <a:latin typeface="Century Gothic" panose="020B0502020202020204" pitchFamily="34" charset="0"/>
                <a:ea typeface="+mn-ea"/>
                <a:cs typeface="Calibri"/>
              </a:rPr>
              <a:t>нии</a:t>
            </a:r>
            <a:endParaRPr sz="900" b="1" kern="1200" dirty="0">
              <a:solidFill>
                <a:prstClr val="black"/>
              </a:solidFill>
              <a:latin typeface="Century Gothic" panose="020B0502020202020204" pitchFamily="34" charset="0"/>
              <a:ea typeface="+mn-ea"/>
              <a:cs typeface="Calibri"/>
            </a:endParaRPr>
          </a:p>
          <a:p>
            <a:pPr marL="110966" marR="104299" indent="93345" defTabSz="685800">
              <a:lnSpc>
                <a:spcPts val="975"/>
              </a:lnSpc>
              <a:spcBef>
                <a:spcPts val="68"/>
              </a:spcBef>
              <a:buClrTx/>
              <a:defRPr/>
            </a:pPr>
            <a:r>
              <a:rPr sz="900" b="1" kern="1200" spc="-8" dirty="0">
                <a:solidFill>
                  <a:srgbClr val="252525"/>
                </a:solidFill>
                <a:latin typeface="Century Gothic" panose="020B0502020202020204" pitchFamily="34" charset="0"/>
                <a:ea typeface="+mn-ea"/>
                <a:cs typeface="Calibri"/>
              </a:rPr>
              <a:t>федерального </a:t>
            </a:r>
            <a:r>
              <a:rPr sz="900" b="1" kern="1200" spc="-4"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государственного </a:t>
            </a:r>
            <a:r>
              <a:rPr sz="900" b="1" kern="1200" spc="-4"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образовательного</a:t>
            </a:r>
            <a:endParaRPr sz="900" b="1" kern="1200" dirty="0">
              <a:solidFill>
                <a:prstClr val="black"/>
              </a:solidFill>
              <a:latin typeface="Century Gothic" panose="020B0502020202020204" pitchFamily="34" charset="0"/>
              <a:ea typeface="+mn-ea"/>
              <a:cs typeface="Calibri"/>
            </a:endParaRPr>
          </a:p>
          <a:p>
            <a:pPr marL="16193" defTabSz="685800">
              <a:lnSpc>
                <a:spcPts val="896"/>
              </a:lnSpc>
              <a:buClrTx/>
              <a:defRPr/>
            </a:pPr>
            <a:r>
              <a:rPr sz="900" b="1" kern="1200" spc="-4" dirty="0">
                <a:solidFill>
                  <a:srgbClr val="252525"/>
                </a:solidFill>
                <a:latin typeface="Century Gothic" panose="020B0502020202020204" pitchFamily="34" charset="0"/>
                <a:ea typeface="+mn-ea"/>
                <a:cs typeface="Calibri"/>
              </a:rPr>
              <a:t>ста</a:t>
            </a:r>
            <a:r>
              <a:rPr sz="900" b="1" kern="1200" dirty="0">
                <a:solidFill>
                  <a:srgbClr val="252525"/>
                </a:solidFill>
                <a:latin typeface="Century Gothic" panose="020B0502020202020204" pitchFamily="34" charset="0"/>
                <a:ea typeface="+mn-ea"/>
                <a:cs typeface="Calibri"/>
              </a:rPr>
              <a:t>нд</a:t>
            </a:r>
            <a:r>
              <a:rPr sz="900" b="1" kern="1200" spc="-8" dirty="0">
                <a:solidFill>
                  <a:srgbClr val="252525"/>
                </a:solidFill>
                <a:latin typeface="Century Gothic" panose="020B0502020202020204" pitchFamily="34" charset="0"/>
                <a:ea typeface="+mn-ea"/>
                <a:cs typeface="Calibri"/>
              </a:rPr>
              <a:t>а</a:t>
            </a:r>
            <a:r>
              <a:rPr sz="900" b="1" kern="1200" dirty="0">
                <a:solidFill>
                  <a:srgbClr val="252525"/>
                </a:solidFill>
                <a:latin typeface="Century Gothic" panose="020B0502020202020204" pitchFamily="34" charset="0"/>
                <a:ea typeface="+mn-ea"/>
                <a:cs typeface="Calibri"/>
              </a:rPr>
              <a:t>рта</a:t>
            </a:r>
            <a:r>
              <a:rPr sz="900" b="1" kern="1200" spc="-19" dirty="0">
                <a:solidFill>
                  <a:srgbClr val="252525"/>
                </a:solidFill>
                <a:latin typeface="Century Gothic" panose="020B0502020202020204" pitchFamily="34" charset="0"/>
                <a:ea typeface="+mn-ea"/>
                <a:cs typeface="Calibri"/>
              </a:rPr>
              <a:t> </a:t>
            </a:r>
            <a:r>
              <a:rPr sz="900" b="1" kern="1200" dirty="0">
                <a:solidFill>
                  <a:srgbClr val="252525"/>
                </a:solidFill>
                <a:latin typeface="Century Gothic" panose="020B0502020202020204" pitchFamily="34" charset="0"/>
                <a:ea typeface="+mn-ea"/>
                <a:cs typeface="Calibri"/>
              </a:rPr>
              <a:t>н</a:t>
            </a:r>
            <a:r>
              <a:rPr sz="900" b="1" kern="1200" spc="-4" dirty="0">
                <a:solidFill>
                  <a:srgbClr val="252525"/>
                </a:solidFill>
                <a:latin typeface="Century Gothic" panose="020B0502020202020204" pitchFamily="34" charset="0"/>
                <a:ea typeface="+mn-ea"/>
                <a:cs typeface="Calibri"/>
              </a:rPr>
              <a:t>ачаль</a:t>
            </a:r>
            <a:r>
              <a:rPr sz="900" b="1" kern="1200" dirty="0">
                <a:solidFill>
                  <a:srgbClr val="252525"/>
                </a:solidFill>
                <a:latin typeface="Century Gothic" panose="020B0502020202020204" pitchFamily="34" charset="0"/>
                <a:ea typeface="+mn-ea"/>
                <a:cs typeface="Calibri"/>
              </a:rPr>
              <a:t>но</a:t>
            </a:r>
            <a:r>
              <a:rPr sz="900" b="1" kern="1200" spc="-15" dirty="0">
                <a:solidFill>
                  <a:srgbClr val="252525"/>
                </a:solidFill>
                <a:latin typeface="Century Gothic" panose="020B0502020202020204" pitchFamily="34" charset="0"/>
                <a:ea typeface="+mn-ea"/>
                <a:cs typeface="Calibri"/>
              </a:rPr>
              <a:t>г</a:t>
            </a:r>
            <a:r>
              <a:rPr sz="900" b="1" kern="1200" dirty="0">
                <a:solidFill>
                  <a:srgbClr val="252525"/>
                </a:solidFill>
                <a:latin typeface="Century Gothic" panose="020B0502020202020204" pitchFamily="34" charset="0"/>
                <a:ea typeface="+mn-ea"/>
                <a:cs typeface="Calibri"/>
              </a:rPr>
              <a:t>о</a:t>
            </a:r>
            <a:endParaRPr sz="900" b="1" kern="1200" dirty="0">
              <a:solidFill>
                <a:prstClr val="black"/>
              </a:solidFill>
              <a:latin typeface="Century Gothic" panose="020B0502020202020204" pitchFamily="34" charset="0"/>
              <a:ea typeface="+mn-ea"/>
              <a:cs typeface="Calibri"/>
            </a:endParaRPr>
          </a:p>
          <a:p>
            <a:pPr marL="9525" defTabSz="685800">
              <a:lnSpc>
                <a:spcPts val="1028"/>
              </a:lnSpc>
              <a:buClrTx/>
              <a:defRPr/>
            </a:pPr>
            <a:r>
              <a:rPr sz="900" b="1" kern="1200" spc="-8" dirty="0">
                <a:solidFill>
                  <a:srgbClr val="252525"/>
                </a:solidFill>
                <a:latin typeface="Century Gothic" panose="020B0502020202020204" pitchFamily="34" charset="0"/>
                <a:ea typeface="+mn-ea"/>
                <a:cs typeface="Calibri"/>
              </a:rPr>
              <a:t>общего</a:t>
            </a:r>
            <a:r>
              <a:rPr sz="900" b="1" kern="1200" spc="-23"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образования»</a:t>
            </a:r>
            <a:endParaRPr sz="900" kern="1200" dirty="0">
              <a:solidFill>
                <a:prstClr val="black"/>
              </a:solidFill>
              <a:latin typeface="Century Gothic" panose="020B0502020202020204" pitchFamily="34" charset="0"/>
              <a:ea typeface="+mn-ea"/>
              <a:cs typeface="Calibri"/>
            </a:endParaRPr>
          </a:p>
        </p:txBody>
      </p:sp>
      <p:sp>
        <p:nvSpPr>
          <p:cNvPr id="46" name="object 46"/>
          <p:cNvSpPr txBox="1"/>
          <p:nvPr/>
        </p:nvSpPr>
        <p:spPr>
          <a:xfrm>
            <a:off x="6246018" y="3809618"/>
            <a:ext cx="1483519" cy="1166344"/>
          </a:xfrm>
          <a:prstGeom prst="rect">
            <a:avLst/>
          </a:prstGeom>
        </p:spPr>
        <p:txBody>
          <a:bodyPr vert="horz" wrap="square" lIns="0" tIns="24764" rIns="0" bIns="0" rtlCol="0">
            <a:spAutoFit/>
          </a:bodyPr>
          <a:lstStyle/>
          <a:p>
            <a:pPr marL="84773" marR="21431" indent="-57150" defTabSz="685800">
              <a:lnSpc>
                <a:spcPts val="975"/>
              </a:lnSpc>
              <a:spcBef>
                <a:spcPts val="194"/>
              </a:spcBef>
              <a:buClrTx/>
              <a:defRPr/>
            </a:pPr>
            <a:r>
              <a:rPr sz="900" b="1" kern="1200" spc="-4" dirty="0">
                <a:solidFill>
                  <a:srgbClr val="252525"/>
                </a:solidFill>
                <a:latin typeface="Century Gothic" panose="020B0502020202020204" pitchFamily="34" charset="0"/>
                <a:ea typeface="+mn-ea"/>
                <a:cs typeface="Calibri"/>
              </a:rPr>
              <a:t>Приказ</a:t>
            </a:r>
            <a:r>
              <a:rPr sz="900" b="1" kern="1200" spc="-34"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Министерства </a:t>
            </a:r>
            <a:r>
              <a:rPr sz="900" b="1" kern="1200" spc="-191"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просвещения </a:t>
            </a:r>
            <a:r>
              <a:rPr sz="900" b="1" kern="1200" dirty="0">
                <a:solidFill>
                  <a:srgbClr val="252525"/>
                </a:solidFill>
                <a:latin typeface="Century Gothic" panose="020B0502020202020204" pitchFamily="34" charset="0"/>
                <a:ea typeface="+mn-ea"/>
                <a:cs typeface="Calibri"/>
              </a:rPr>
              <a:t>РФ </a:t>
            </a:r>
            <a:r>
              <a:rPr sz="900" b="1" kern="1200" spc="-4" dirty="0">
                <a:solidFill>
                  <a:srgbClr val="252525"/>
                </a:solidFill>
                <a:latin typeface="Century Gothic" panose="020B0502020202020204" pitchFamily="34" charset="0"/>
                <a:ea typeface="+mn-ea"/>
                <a:cs typeface="Calibri"/>
              </a:rPr>
              <a:t>от </a:t>
            </a:r>
            <a:r>
              <a:rPr sz="900" b="1" kern="1200"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31.05.2021 </a:t>
            </a:r>
            <a:r>
              <a:rPr sz="900" b="1" kern="1200" dirty="0">
                <a:solidFill>
                  <a:srgbClr val="252525"/>
                </a:solidFill>
                <a:latin typeface="Century Gothic" panose="020B0502020202020204" pitchFamily="34" charset="0"/>
                <a:ea typeface="+mn-ea"/>
                <a:cs typeface="Calibri"/>
              </a:rPr>
              <a:t>№</a:t>
            </a:r>
            <a:r>
              <a:rPr sz="900" b="1" kern="1200" spc="-11" dirty="0">
                <a:solidFill>
                  <a:srgbClr val="252525"/>
                </a:solidFill>
                <a:latin typeface="Century Gothic" panose="020B0502020202020204" pitchFamily="34" charset="0"/>
                <a:ea typeface="+mn-ea"/>
                <a:cs typeface="Calibri"/>
              </a:rPr>
              <a:t> </a:t>
            </a:r>
            <a:r>
              <a:rPr sz="900" b="1" kern="1200" dirty="0">
                <a:solidFill>
                  <a:srgbClr val="252525"/>
                </a:solidFill>
                <a:latin typeface="Century Gothic" panose="020B0502020202020204" pitchFamily="34" charset="0"/>
                <a:ea typeface="+mn-ea"/>
                <a:cs typeface="Calibri"/>
              </a:rPr>
              <a:t>287</a:t>
            </a:r>
            <a:endParaRPr sz="900" b="1" kern="1200" dirty="0">
              <a:solidFill>
                <a:prstClr val="black"/>
              </a:solidFill>
              <a:latin typeface="Century Gothic" panose="020B0502020202020204" pitchFamily="34" charset="0"/>
              <a:ea typeface="+mn-ea"/>
              <a:cs typeface="Calibri"/>
            </a:endParaRPr>
          </a:p>
          <a:p>
            <a:pPr marL="115729" defTabSz="685800">
              <a:lnSpc>
                <a:spcPts val="896"/>
              </a:lnSpc>
              <a:buClrTx/>
              <a:defRPr/>
            </a:pPr>
            <a:r>
              <a:rPr sz="900" b="1" kern="1200" spc="-4" dirty="0">
                <a:solidFill>
                  <a:srgbClr val="252525"/>
                </a:solidFill>
                <a:latin typeface="Century Gothic" panose="020B0502020202020204" pitchFamily="34" charset="0"/>
                <a:ea typeface="+mn-ea"/>
                <a:cs typeface="Calibri"/>
              </a:rPr>
              <a:t>«</a:t>
            </a:r>
            <a:r>
              <a:rPr sz="900" b="1" kern="1200" dirty="0">
                <a:solidFill>
                  <a:srgbClr val="252525"/>
                </a:solidFill>
                <a:latin typeface="Century Gothic" panose="020B0502020202020204" pitchFamily="34" charset="0"/>
                <a:ea typeface="+mn-ea"/>
                <a:cs typeface="Calibri"/>
              </a:rPr>
              <a:t>Об</a:t>
            </a:r>
            <a:r>
              <a:rPr sz="900" b="1" kern="1200" spc="-4" dirty="0">
                <a:solidFill>
                  <a:srgbClr val="252525"/>
                </a:solidFill>
                <a:latin typeface="Century Gothic" panose="020B0502020202020204" pitchFamily="34" charset="0"/>
                <a:ea typeface="+mn-ea"/>
                <a:cs typeface="Calibri"/>
              </a:rPr>
              <a:t> </a:t>
            </a:r>
            <a:r>
              <a:rPr sz="900" b="1" kern="1200" dirty="0">
                <a:solidFill>
                  <a:srgbClr val="252525"/>
                </a:solidFill>
                <a:latin typeface="Century Gothic" panose="020B0502020202020204" pitchFamily="34" charset="0"/>
                <a:ea typeface="+mn-ea"/>
                <a:cs typeface="Calibri"/>
              </a:rPr>
              <a:t>ут</a:t>
            </a:r>
            <a:r>
              <a:rPr sz="900" b="1" kern="1200" spc="-8" dirty="0">
                <a:solidFill>
                  <a:srgbClr val="252525"/>
                </a:solidFill>
                <a:latin typeface="Century Gothic" panose="020B0502020202020204" pitchFamily="34" charset="0"/>
                <a:ea typeface="+mn-ea"/>
                <a:cs typeface="Calibri"/>
              </a:rPr>
              <a:t>в</a:t>
            </a:r>
            <a:r>
              <a:rPr sz="900" b="1" kern="1200" spc="-4" dirty="0">
                <a:solidFill>
                  <a:srgbClr val="252525"/>
                </a:solidFill>
                <a:latin typeface="Century Gothic" panose="020B0502020202020204" pitchFamily="34" charset="0"/>
                <a:ea typeface="+mn-ea"/>
                <a:cs typeface="Calibri"/>
              </a:rPr>
              <a:t>е</a:t>
            </a:r>
            <a:r>
              <a:rPr sz="900" b="1" kern="1200" spc="-8" dirty="0">
                <a:solidFill>
                  <a:srgbClr val="252525"/>
                </a:solidFill>
                <a:latin typeface="Century Gothic" panose="020B0502020202020204" pitchFamily="34" charset="0"/>
                <a:ea typeface="+mn-ea"/>
                <a:cs typeface="Calibri"/>
              </a:rPr>
              <a:t>р</a:t>
            </a:r>
            <a:r>
              <a:rPr sz="900" b="1" kern="1200" dirty="0">
                <a:solidFill>
                  <a:srgbClr val="252525"/>
                </a:solidFill>
                <a:latin typeface="Century Gothic" panose="020B0502020202020204" pitchFamily="34" charset="0"/>
                <a:ea typeface="+mn-ea"/>
                <a:cs typeface="Calibri"/>
              </a:rPr>
              <a:t>ж</a:t>
            </a:r>
            <a:r>
              <a:rPr sz="900" b="1" kern="1200" spc="-11" dirty="0">
                <a:solidFill>
                  <a:srgbClr val="252525"/>
                </a:solidFill>
                <a:latin typeface="Century Gothic" panose="020B0502020202020204" pitchFamily="34" charset="0"/>
                <a:ea typeface="+mn-ea"/>
                <a:cs typeface="Calibri"/>
              </a:rPr>
              <a:t>д</a:t>
            </a:r>
            <a:r>
              <a:rPr sz="900" b="1" kern="1200" spc="-4" dirty="0">
                <a:solidFill>
                  <a:srgbClr val="252525"/>
                </a:solidFill>
                <a:latin typeface="Century Gothic" panose="020B0502020202020204" pitchFamily="34" charset="0"/>
                <a:ea typeface="+mn-ea"/>
                <a:cs typeface="Calibri"/>
              </a:rPr>
              <a:t>е</a:t>
            </a:r>
            <a:r>
              <a:rPr sz="900" b="1" kern="1200" dirty="0">
                <a:solidFill>
                  <a:srgbClr val="252525"/>
                </a:solidFill>
                <a:latin typeface="Century Gothic" panose="020B0502020202020204" pitchFamily="34" charset="0"/>
                <a:ea typeface="+mn-ea"/>
                <a:cs typeface="Calibri"/>
              </a:rPr>
              <a:t>нии</a:t>
            </a:r>
            <a:endParaRPr sz="900" b="1" kern="1200" dirty="0">
              <a:solidFill>
                <a:prstClr val="black"/>
              </a:solidFill>
              <a:latin typeface="Century Gothic" panose="020B0502020202020204" pitchFamily="34" charset="0"/>
              <a:ea typeface="+mn-ea"/>
              <a:cs typeface="Calibri"/>
            </a:endParaRPr>
          </a:p>
          <a:p>
            <a:pPr marL="110966" marR="103823" indent="93345" defTabSz="685800">
              <a:lnSpc>
                <a:spcPts val="975"/>
              </a:lnSpc>
              <a:spcBef>
                <a:spcPts val="64"/>
              </a:spcBef>
              <a:buClrTx/>
              <a:defRPr/>
            </a:pPr>
            <a:r>
              <a:rPr sz="900" b="1" kern="1200" spc="-8" dirty="0">
                <a:solidFill>
                  <a:srgbClr val="252525"/>
                </a:solidFill>
                <a:latin typeface="Century Gothic" panose="020B0502020202020204" pitchFamily="34" charset="0"/>
                <a:ea typeface="+mn-ea"/>
                <a:cs typeface="Calibri"/>
              </a:rPr>
              <a:t>федерального </a:t>
            </a:r>
            <a:r>
              <a:rPr sz="900" b="1" kern="1200" spc="-4"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государственного </a:t>
            </a:r>
            <a:r>
              <a:rPr sz="900" b="1" kern="1200" spc="-4"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образовательного</a:t>
            </a:r>
            <a:endParaRPr sz="900" b="1" kern="1200" dirty="0">
              <a:solidFill>
                <a:prstClr val="black"/>
              </a:solidFill>
              <a:latin typeface="Century Gothic" panose="020B0502020202020204" pitchFamily="34" charset="0"/>
              <a:ea typeface="+mn-ea"/>
              <a:cs typeface="Calibri"/>
            </a:endParaRPr>
          </a:p>
          <a:p>
            <a:pPr marL="44768" defTabSz="685800">
              <a:lnSpc>
                <a:spcPts val="900"/>
              </a:lnSpc>
              <a:buClrTx/>
              <a:defRPr/>
            </a:pPr>
            <a:r>
              <a:rPr sz="900" b="1" kern="1200" spc="-4" dirty="0">
                <a:solidFill>
                  <a:srgbClr val="252525"/>
                </a:solidFill>
                <a:latin typeface="Century Gothic" panose="020B0502020202020204" pitchFamily="34" charset="0"/>
                <a:ea typeface="+mn-ea"/>
                <a:cs typeface="Calibri"/>
              </a:rPr>
              <a:t>стандарта</a:t>
            </a:r>
            <a:r>
              <a:rPr sz="900" b="1" kern="1200" spc="-38"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основного</a:t>
            </a:r>
            <a:endParaRPr sz="900" b="1" kern="1200" dirty="0">
              <a:solidFill>
                <a:prstClr val="black"/>
              </a:solidFill>
              <a:latin typeface="Century Gothic" panose="020B0502020202020204" pitchFamily="34" charset="0"/>
              <a:ea typeface="+mn-ea"/>
              <a:cs typeface="Calibri"/>
            </a:endParaRPr>
          </a:p>
          <a:p>
            <a:pPr marL="9525" defTabSz="685800">
              <a:lnSpc>
                <a:spcPts val="1028"/>
              </a:lnSpc>
              <a:buClrTx/>
              <a:defRPr/>
            </a:pPr>
            <a:r>
              <a:rPr sz="900" b="1" kern="1200" spc="-8" dirty="0">
                <a:solidFill>
                  <a:srgbClr val="252525"/>
                </a:solidFill>
                <a:latin typeface="Century Gothic" panose="020B0502020202020204" pitchFamily="34" charset="0"/>
                <a:ea typeface="+mn-ea"/>
                <a:cs typeface="Calibri"/>
              </a:rPr>
              <a:t>общего</a:t>
            </a:r>
            <a:r>
              <a:rPr sz="900" b="1" kern="1200" spc="-11"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образования»</a:t>
            </a:r>
            <a:endParaRPr sz="900" kern="1200" dirty="0">
              <a:solidFill>
                <a:prstClr val="black"/>
              </a:solidFill>
              <a:latin typeface="Century Gothic" panose="020B0502020202020204" pitchFamily="34" charset="0"/>
              <a:ea typeface="+mn-ea"/>
              <a:cs typeface="Calibri"/>
            </a:endParaRPr>
          </a:p>
        </p:txBody>
      </p:sp>
      <p:sp>
        <p:nvSpPr>
          <p:cNvPr id="47" name="object 47"/>
          <p:cNvSpPr txBox="1"/>
          <p:nvPr/>
        </p:nvSpPr>
        <p:spPr>
          <a:xfrm>
            <a:off x="7818404" y="3809618"/>
            <a:ext cx="1278273" cy="1179168"/>
          </a:xfrm>
          <a:prstGeom prst="rect">
            <a:avLst/>
          </a:prstGeom>
        </p:spPr>
        <p:txBody>
          <a:bodyPr vert="horz" wrap="square" lIns="0" tIns="24764" rIns="0" bIns="0" rtlCol="0">
            <a:spAutoFit/>
          </a:bodyPr>
          <a:lstStyle/>
          <a:p>
            <a:pPr marL="62865" marR="56674" indent="476" algn="ctr" defTabSz="685800">
              <a:lnSpc>
                <a:spcPts val="975"/>
              </a:lnSpc>
              <a:spcBef>
                <a:spcPts val="194"/>
              </a:spcBef>
              <a:buClrTx/>
              <a:defRPr/>
            </a:pPr>
            <a:r>
              <a:rPr sz="900" b="1" kern="1200" spc="-8" dirty="0">
                <a:solidFill>
                  <a:srgbClr val="252525"/>
                </a:solidFill>
                <a:latin typeface="Century Gothic" panose="020B0502020202020204" pitchFamily="34" charset="0"/>
                <a:ea typeface="+mn-ea"/>
                <a:cs typeface="Calibri"/>
              </a:rPr>
              <a:t>Протокол ФУМО </a:t>
            </a:r>
            <a:r>
              <a:rPr sz="900" b="1" kern="1200" dirty="0">
                <a:solidFill>
                  <a:srgbClr val="252525"/>
                </a:solidFill>
                <a:latin typeface="Century Gothic" panose="020B0502020202020204" pitchFamily="34" charset="0"/>
                <a:ea typeface="+mn-ea"/>
                <a:cs typeface="Calibri"/>
              </a:rPr>
              <a:t>по </a:t>
            </a:r>
            <a:r>
              <a:rPr sz="900" b="1" kern="1200" spc="4"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общему</a:t>
            </a:r>
            <a:r>
              <a:rPr sz="900" b="1" kern="1200" spc="-23"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образованию</a:t>
            </a:r>
            <a:endParaRPr sz="900" b="1" kern="1200" dirty="0">
              <a:solidFill>
                <a:prstClr val="black"/>
              </a:solidFill>
              <a:latin typeface="Century Gothic" panose="020B0502020202020204" pitchFamily="34" charset="0"/>
              <a:ea typeface="+mn-ea"/>
              <a:cs typeface="Calibri"/>
            </a:endParaRPr>
          </a:p>
          <a:p>
            <a:pPr algn="ctr" defTabSz="685800">
              <a:lnSpc>
                <a:spcPts val="900"/>
              </a:lnSpc>
              <a:buClrTx/>
              <a:defRPr/>
            </a:pPr>
            <a:r>
              <a:rPr sz="900" b="1" kern="1200" dirty="0">
                <a:solidFill>
                  <a:srgbClr val="252525"/>
                </a:solidFill>
                <a:latin typeface="Century Gothic" panose="020B0502020202020204" pitchFamily="34" charset="0"/>
                <a:ea typeface="+mn-ea"/>
                <a:cs typeface="Calibri"/>
              </a:rPr>
              <a:t>№</a:t>
            </a:r>
            <a:r>
              <a:rPr sz="900" b="1" kern="1200" spc="-15" dirty="0">
                <a:solidFill>
                  <a:srgbClr val="252525"/>
                </a:solidFill>
                <a:latin typeface="Century Gothic" panose="020B0502020202020204" pitchFamily="34" charset="0"/>
                <a:ea typeface="+mn-ea"/>
                <a:cs typeface="Calibri"/>
              </a:rPr>
              <a:t> </a:t>
            </a:r>
            <a:r>
              <a:rPr sz="900" b="1" kern="1200" dirty="0">
                <a:solidFill>
                  <a:srgbClr val="252525"/>
                </a:solidFill>
                <a:latin typeface="Century Gothic" panose="020B0502020202020204" pitchFamily="34" charset="0"/>
                <a:ea typeface="+mn-ea"/>
                <a:cs typeface="Calibri"/>
              </a:rPr>
              <a:t>3/21</a:t>
            </a:r>
            <a:r>
              <a:rPr sz="900" b="1" kern="1200" spc="-8"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от</a:t>
            </a:r>
            <a:r>
              <a:rPr sz="900" b="1" kern="1200" spc="-15"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27.09.2021</a:t>
            </a:r>
            <a:endParaRPr sz="900" b="1" kern="1200" dirty="0">
              <a:solidFill>
                <a:prstClr val="black"/>
              </a:solidFill>
              <a:latin typeface="Century Gothic" panose="020B0502020202020204" pitchFamily="34" charset="0"/>
              <a:ea typeface="+mn-ea"/>
              <a:cs typeface="Calibri"/>
            </a:endParaRPr>
          </a:p>
          <a:p>
            <a:pPr marL="9525" marR="3810" indent="476" algn="ctr" defTabSz="685800">
              <a:lnSpc>
                <a:spcPts val="975"/>
              </a:lnSpc>
              <a:spcBef>
                <a:spcPts val="64"/>
              </a:spcBef>
              <a:buClrTx/>
              <a:defRPr/>
            </a:pPr>
            <a:r>
              <a:rPr sz="900" b="1" kern="1200" spc="-4" dirty="0">
                <a:solidFill>
                  <a:srgbClr val="252525"/>
                </a:solidFill>
                <a:latin typeface="Century Gothic" panose="020B0502020202020204" pitchFamily="34" charset="0"/>
                <a:ea typeface="+mn-ea"/>
                <a:cs typeface="Calibri"/>
              </a:rPr>
              <a:t>Примерные рабочие </a:t>
            </a:r>
            <a:r>
              <a:rPr sz="900" b="1" kern="1200"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программы</a:t>
            </a:r>
            <a:r>
              <a:rPr sz="900" b="1" kern="1200" spc="-45"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начального </a:t>
            </a:r>
            <a:r>
              <a:rPr sz="900" b="1" kern="1200" spc="-195" dirty="0">
                <a:solidFill>
                  <a:srgbClr val="252525"/>
                </a:solidFill>
                <a:latin typeface="Century Gothic" panose="020B0502020202020204" pitchFamily="34" charset="0"/>
                <a:ea typeface="+mn-ea"/>
                <a:cs typeface="Calibri"/>
              </a:rPr>
              <a:t> </a:t>
            </a:r>
            <a:r>
              <a:rPr sz="900" b="1" kern="1200" dirty="0">
                <a:solidFill>
                  <a:srgbClr val="252525"/>
                </a:solidFill>
                <a:latin typeface="Century Gothic" panose="020B0502020202020204" pitchFamily="34" charset="0"/>
                <a:ea typeface="+mn-ea"/>
                <a:cs typeface="Calibri"/>
              </a:rPr>
              <a:t>и</a:t>
            </a:r>
            <a:r>
              <a:rPr sz="900" b="1" kern="1200" spc="-11"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основного</a:t>
            </a:r>
            <a:r>
              <a:rPr sz="900" b="1" kern="1200" spc="-11" dirty="0">
                <a:solidFill>
                  <a:srgbClr val="252525"/>
                </a:solidFill>
                <a:latin typeface="Century Gothic" panose="020B0502020202020204" pitchFamily="34" charset="0"/>
                <a:ea typeface="+mn-ea"/>
                <a:cs typeface="Calibri"/>
              </a:rPr>
              <a:t> </a:t>
            </a:r>
            <a:r>
              <a:rPr sz="900" b="1" kern="1200" spc="-8" dirty="0">
                <a:solidFill>
                  <a:srgbClr val="252525"/>
                </a:solidFill>
                <a:latin typeface="Century Gothic" panose="020B0502020202020204" pitchFamily="34" charset="0"/>
                <a:ea typeface="+mn-ea"/>
                <a:cs typeface="Calibri"/>
              </a:rPr>
              <a:t>общего</a:t>
            </a:r>
            <a:endParaRPr sz="900" b="1" kern="1200" dirty="0">
              <a:solidFill>
                <a:prstClr val="black"/>
              </a:solidFill>
              <a:latin typeface="Century Gothic" panose="020B0502020202020204" pitchFamily="34" charset="0"/>
              <a:ea typeface="+mn-ea"/>
              <a:cs typeface="Calibri"/>
            </a:endParaRPr>
          </a:p>
          <a:p>
            <a:pPr algn="ctr" defTabSz="685800">
              <a:lnSpc>
                <a:spcPts val="953"/>
              </a:lnSpc>
              <a:buClrTx/>
              <a:defRPr/>
            </a:pPr>
            <a:r>
              <a:rPr sz="900" b="1" kern="1200" spc="-4" dirty="0">
                <a:solidFill>
                  <a:srgbClr val="252525"/>
                </a:solidFill>
                <a:latin typeface="Century Gothic" panose="020B0502020202020204" pitchFamily="34" charset="0"/>
                <a:ea typeface="+mn-ea"/>
                <a:cs typeface="Calibri"/>
              </a:rPr>
              <a:t>образования</a:t>
            </a:r>
            <a:endParaRPr sz="900" b="1" kern="1200" dirty="0">
              <a:solidFill>
                <a:prstClr val="black"/>
              </a:solidFill>
              <a:latin typeface="Century Gothic" panose="020B0502020202020204" pitchFamily="34" charset="0"/>
              <a:ea typeface="+mn-ea"/>
              <a:cs typeface="Calibri"/>
            </a:endParaRPr>
          </a:p>
        </p:txBody>
      </p:sp>
      <p:sp>
        <p:nvSpPr>
          <p:cNvPr id="49" name="object 49"/>
          <p:cNvSpPr txBox="1"/>
          <p:nvPr/>
        </p:nvSpPr>
        <p:spPr>
          <a:xfrm>
            <a:off x="3356991" y="3820227"/>
            <a:ext cx="1109585" cy="791883"/>
          </a:xfrm>
          <a:prstGeom prst="rect">
            <a:avLst/>
          </a:prstGeom>
        </p:spPr>
        <p:txBody>
          <a:bodyPr vert="horz" wrap="square" lIns="0" tIns="9525" rIns="0" bIns="0" rtlCol="0">
            <a:spAutoFit/>
          </a:bodyPr>
          <a:lstStyle/>
          <a:p>
            <a:pPr algn="ctr" defTabSz="685800">
              <a:lnSpc>
                <a:spcPts val="1028"/>
              </a:lnSpc>
              <a:spcBef>
                <a:spcPts val="75"/>
              </a:spcBef>
              <a:buClrTx/>
              <a:defRPr/>
            </a:pPr>
            <a:r>
              <a:rPr sz="900" b="1" kern="1200" dirty="0">
                <a:solidFill>
                  <a:srgbClr val="252525"/>
                </a:solidFill>
                <a:latin typeface="Century Gothic" panose="020B0502020202020204" pitchFamily="34" charset="0"/>
                <a:ea typeface="+mn-ea"/>
                <a:cs typeface="Calibri"/>
              </a:rPr>
              <a:t>Паспорт</a:t>
            </a:r>
            <a:r>
              <a:rPr sz="900" b="1" kern="1200" spc="-26" dirty="0">
                <a:solidFill>
                  <a:srgbClr val="252525"/>
                </a:solidFill>
                <a:latin typeface="Century Gothic" panose="020B0502020202020204" pitchFamily="34" charset="0"/>
                <a:ea typeface="+mn-ea"/>
                <a:cs typeface="Calibri"/>
              </a:rPr>
              <a:t> </a:t>
            </a:r>
            <a:r>
              <a:rPr sz="900" b="1" kern="1200" spc="-4" dirty="0">
                <a:solidFill>
                  <a:srgbClr val="252525"/>
                </a:solidFill>
                <a:latin typeface="Century Gothic" panose="020B0502020202020204" pitchFamily="34" charset="0"/>
                <a:ea typeface="+mn-ea"/>
                <a:cs typeface="Calibri"/>
              </a:rPr>
              <a:t>стратегии</a:t>
            </a:r>
            <a:endParaRPr sz="900" b="1" kern="1200" dirty="0">
              <a:solidFill>
                <a:prstClr val="black"/>
              </a:solidFill>
              <a:latin typeface="Century Gothic" panose="020B0502020202020204" pitchFamily="34" charset="0"/>
              <a:ea typeface="+mn-ea"/>
              <a:cs typeface="Calibri"/>
            </a:endParaRPr>
          </a:p>
          <a:p>
            <a:pPr algn="ctr" defTabSz="685800">
              <a:lnSpc>
                <a:spcPts val="971"/>
              </a:lnSpc>
              <a:buClrTx/>
              <a:defRPr/>
            </a:pPr>
            <a:r>
              <a:rPr sz="900" b="1" kern="1200" dirty="0">
                <a:solidFill>
                  <a:srgbClr val="252525"/>
                </a:solidFill>
                <a:latin typeface="Century Gothic" panose="020B0502020202020204" pitchFamily="34" charset="0"/>
                <a:ea typeface="+mn-ea"/>
                <a:cs typeface="Calibri"/>
              </a:rPr>
              <a:t>«Цифровая</a:t>
            </a:r>
            <a:endParaRPr sz="900" b="1" kern="1200" dirty="0">
              <a:solidFill>
                <a:prstClr val="black"/>
              </a:solidFill>
              <a:latin typeface="Century Gothic" panose="020B0502020202020204" pitchFamily="34" charset="0"/>
              <a:ea typeface="+mn-ea"/>
              <a:cs typeface="Calibri"/>
            </a:endParaRPr>
          </a:p>
          <a:p>
            <a:pPr marL="59531" marR="54769" algn="ctr" defTabSz="685800">
              <a:lnSpc>
                <a:spcPts val="975"/>
              </a:lnSpc>
              <a:spcBef>
                <a:spcPts val="64"/>
              </a:spcBef>
              <a:buClrTx/>
              <a:defRPr/>
            </a:pPr>
            <a:r>
              <a:rPr sz="900" b="1" kern="1200" dirty="0">
                <a:solidFill>
                  <a:srgbClr val="252525"/>
                </a:solidFill>
                <a:latin typeface="Century Gothic" panose="020B0502020202020204" pitchFamily="34" charset="0"/>
                <a:ea typeface="+mn-ea"/>
                <a:cs typeface="Calibri"/>
              </a:rPr>
              <a:t>тр</a:t>
            </a:r>
            <a:r>
              <a:rPr sz="900" b="1" kern="1200" spc="-4" dirty="0">
                <a:solidFill>
                  <a:srgbClr val="252525"/>
                </a:solidFill>
                <a:latin typeface="Century Gothic" panose="020B0502020202020204" pitchFamily="34" charset="0"/>
                <a:ea typeface="+mn-ea"/>
                <a:cs typeface="Calibri"/>
              </a:rPr>
              <a:t>а</a:t>
            </a:r>
            <a:r>
              <a:rPr sz="900" b="1" kern="1200" dirty="0">
                <a:solidFill>
                  <a:srgbClr val="252525"/>
                </a:solidFill>
                <a:latin typeface="Century Gothic" panose="020B0502020202020204" pitchFamily="34" charset="0"/>
                <a:ea typeface="+mn-ea"/>
                <a:cs typeface="Calibri"/>
              </a:rPr>
              <a:t>н</a:t>
            </a:r>
            <a:r>
              <a:rPr sz="900" b="1" kern="1200" spc="-4" dirty="0">
                <a:solidFill>
                  <a:srgbClr val="252525"/>
                </a:solidFill>
                <a:latin typeface="Century Gothic" panose="020B0502020202020204" pitchFamily="34" charset="0"/>
                <a:ea typeface="+mn-ea"/>
                <a:cs typeface="Calibri"/>
              </a:rPr>
              <a:t>с</a:t>
            </a:r>
            <a:r>
              <a:rPr sz="900" b="1" kern="1200" spc="4" dirty="0">
                <a:solidFill>
                  <a:srgbClr val="252525"/>
                </a:solidFill>
                <a:latin typeface="Century Gothic" panose="020B0502020202020204" pitchFamily="34" charset="0"/>
                <a:ea typeface="+mn-ea"/>
                <a:cs typeface="Calibri"/>
              </a:rPr>
              <a:t>ф</a:t>
            </a:r>
            <a:r>
              <a:rPr sz="900" b="1" kern="1200" dirty="0">
                <a:solidFill>
                  <a:srgbClr val="252525"/>
                </a:solidFill>
                <a:latin typeface="Century Gothic" panose="020B0502020202020204" pitchFamily="34" charset="0"/>
                <a:ea typeface="+mn-ea"/>
                <a:cs typeface="Calibri"/>
              </a:rPr>
              <a:t>о</a:t>
            </a:r>
            <a:r>
              <a:rPr sz="900" b="1" kern="1200" spc="4" dirty="0">
                <a:solidFill>
                  <a:srgbClr val="252525"/>
                </a:solidFill>
                <a:latin typeface="Century Gothic" panose="020B0502020202020204" pitchFamily="34" charset="0"/>
                <a:ea typeface="+mn-ea"/>
                <a:cs typeface="Calibri"/>
              </a:rPr>
              <a:t>р</a:t>
            </a:r>
            <a:r>
              <a:rPr sz="900" b="1" kern="1200" spc="-4" dirty="0">
                <a:solidFill>
                  <a:srgbClr val="252525"/>
                </a:solidFill>
                <a:latin typeface="Century Gothic" panose="020B0502020202020204" pitchFamily="34" charset="0"/>
                <a:ea typeface="+mn-ea"/>
                <a:cs typeface="Calibri"/>
              </a:rPr>
              <a:t>ма</a:t>
            </a:r>
            <a:r>
              <a:rPr sz="900" b="1" kern="1200" dirty="0">
                <a:solidFill>
                  <a:srgbClr val="252525"/>
                </a:solidFill>
                <a:latin typeface="Century Gothic" panose="020B0502020202020204" pitchFamily="34" charset="0"/>
                <a:ea typeface="+mn-ea"/>
                <a:cs typeface="Calibri"/>
              </a:rPr>
              <a:t>ция  образования» </a:t>
            </a:r>
            <a:r>
              <a:rPr sz="900" b="1" kern="1200" spc="4" dirty="0">
                <a:solidFill>
                  <a:srgbClr val="252525"/>
                </a:solidFill>
                <a:latin typeface="Century Gothic" panose="020B0502020202020204" pitchFamily="34" charset="0"/>
                <a:ea typeface="+mn-ea"/>
                <a:cs typeface="Calibri"/>
              </a:rPr>
              <a:t> </a:t>
            </a:r>
            <a:r>
              <a:rPr sz="900" b="1" kern="1200" dirty="0">
                <a:solidFill>
                  <a:srgbClr val="252525"/>
                </a:solidFill>
                <a:latin typeface="Century Gothic" panose="020B0502020202020204" pitchFamily="34" charset="0"/>
                <a:ea typeface="+mn-ea"/>
                <a:cs typeface="Calibri"/>
              </a:rPr>
              <a:t>15.07.2021</a:t>
            </a:r>
            <a:endParaRPr sz="900" b="1" kern="1200" dirty="0">
              <a:solidFill>
                <a:prstClr val="black"/>
              </a:solidFill>
              <a:latin typeface="Century Gothic" panose="020B0502020202020204" pitchFamily="34" charset="0"/>
              <a:ea typeface="+mn-ea"/>
              <a:cs typeface="Calibri"/>
            </a:endParaRPr>
          </a:p>
        </p:txBody>
      </p:sp>
      <p:sp>
        <p:nvSpPr>
          <p:cNvPr id="51" name="object 51"/>
          <p:cNvSpPr/>
          <p:nvPr/>
        </p:nvSpPr>
        <p:spPr>
          <a:xfrm>
            <a:off x="3356991" y="1154430"/>
            <a:ext cx="409575" cy="419576"/>
          </a:xfrm>
          <a:custGeom>
            <a:avLst/>
            <a:gdLst/>
            <a:ahLst/>
            <a:cxnLst/>
            <a:rect l="l" t="t" r="r" b="b"/>
            <a:pathLst>
              <a:path w="546100" h="559435">
                <a:moveTo>
                  <a:pt x="135889" y="388874"/>
                </a:moveTo>
                <a:lnTo>
                  <a:pt x="79375" y="388874"/>
                </a:lnTo>
                <a:lnTo>
                  <a:pt x="48488" y="395559"/>
                </a:lnTo>
                <a:lnTo>
                  <a:pt x="23256" y="413781"/>
                </a:lnTo>
                <a:lnTo>
                  <a:pt x="6240" y="440791"/>
                </a:lnTo>
                <a:lnTo>
                  <a:pt x="0" y="473837"/>
                </a:lnTo>
                <a:lnTo>
                  <a:pt x="6240" y="506908"/>
                </a:lnTo>
                <a:lnTo>
                  <a:pt x="23256" y="534098"/>
                </a:lnTo>
                <a:lnTo>
                  <a:pt x="48488" y="552525"/>
                </a:lnTo>
                <a:lnTo>
                  <a:pt x="79375" y="559308"/>
                </a:lnTo>
                <a:lnTo>
                  <a:pt x="545591" y="559308"/>
                </a:lnTo>
                <a:lnTo>
                  <a:pt x="545591" y="510413"/>
                </a:lnTo>
                <a:lnTo>
                  <a:pt x="79375" y="510413"/>
                </a:lnTo>
                <a:lnTo>
                  <a:pt x="65980" y="507555"/>
                </a:lnTo>
                <a:lnTo>
                  <a:pt x="55086" y="499744"/>
                </a:lnTo>
                <a:lnTo>
                  <a:pt x="47763" y="488124"/>
                </a:lnTo>
                <a:lnTo>
                  <a:pt x="45085" y="473837"/>
                </a:lnTo>
                <a:lnTo>
                  <a:pt x="47763" y="459896"/>
                </a:lnTo>
                <a:lnTo>
                  <a:pt x="55086" y="448421"/>
                </a:lnTo>
                <a:lnTo>
                  <a:pt x="65980" y="440636"/>
                </a:lnTo>
                <a:lnTo>
                  <a:pt x="79375" y="437769"/>
                </a:lnTo>
                <a:lnTo>
                  <a:pt x="135889" y="437769"/>
                </a:lnTo>
                <a:lnTo>
                  <a:pt x="135889" y="388874"/>
                </a:lnTo>
                <a:close/>
              </a:path>
              <a:path w="546100" h="559435">
                <a:moveTo>
                  <a:pt x="204470" y="291846"/>
                </a:moveTo>
                <a:lnTo>
                  <a:pt x="158750" y="291846"/>
                </a:lnTo>
                <a:lnTo>
                  <a:pt x="158750" y="473837"/>
                </a:lnTo>
                <a:lnTo>
                  <a:pt x="250189" y="425576"/>
                </a:lnTo>
                <a:lnTo>
                  <a:pt x="341122" y="425576"/>
                </a:lnTo>
                <a:lnTo>
                  <a:pt x="341122" y="395097"/>
                </a:lnTo>
                <a:lnTo>
                  <a:pt x="204470" y="395097"/>
                </a:lnTo>
                <a:lnTo>
                  <a:pt x="204470" y="291846"/>
                </a:lnTo>
                <a:close/>
              </a:path>
              <a:path w="546100" h="559435">
                <a:moveTo>
                  <a:pt x="341122" y="425576"/>
                </a:moveTo>
                <a:lnTo>
                  <a:pt x="250189" y="425576"/>
                </a:lnTo>
                <a:lnTo>
                  <a:pt x="341122" y="473837"/>
                </a:lnTo>
                <a:lnTo>
                  <a:pt x="341122" y="425576"/>
                </a:lnTo>
                <a:close/>
              </a:path>
              <a:path w="546100" h="559435">
                <a:moveTo>
                  <a:pt x="545591" y="388874"/>
                </a:moveTo>
                <a:lnTo>
                  <a:pt x="363982" y="388874"/>
                </a:lnTo>
                <a:lnTo>
                  <a:pt x="363982" y="437769"/>
                </a:lnTo>
                <a:lnTo>
                  <a:pt x="545591" y="437769"/>
                </a:lnTo>
                <a:lnTo>
                  <a:pt x="545591" y="388874"/>
                </a:lnTo>
                <a:close/>
              </a:path>
              <a:path w="546100" h="559435">
                <a:moveTo>
                  <a:pt x="250189" y="371348"/>
                </a:moveTo>
                <a:lnTo>
                  <a:pt x="204470" y="395097"/>
                </a:lnTo>
                <a:lnTo>
                  <a:pt x="295401" y="395097"/>
                </a:lnTo>
                <a:lnTo>
                  <a:pt x="250189" y="371348"/>
                </a:lnTo>
                <a:close/>
              </a:path>
              <a:path w="546100" h="559435">
                <a:moveTo>
                  <a:pt x="341122" y="291846"/>
                </a:moveTo>
                <a:lnTo>
                  <a:pt x="295401" y="291846"/>
                </a:lnTo>
                <a:lnTo>
                  <a:pt x="295401" y="395097"/>
                </a:lnTo>
                <a:lnTo>
                  <a:pt x="341122" y="395097"/>
                </a:lnTo>
                <a:lnTo>
                  <a:pt x="341122" y="291846"/>
                </a:lnTo>
                <a:close/>
              </a:path>
              <a:path w="546100" h="559435">
                <a:moveTo>
                  <a:pt x="499872" y="194183"/>
                </a:moveTo>
                <a:lnTo>
                  <a:pt x="125095" y="194183"/>
                </a:lnTo>
                <a:lnTo>
                  <a:pt x="94108" y="200947"/>
                </a:lnTo>
                <a:lnTo>
                  <a:pt x="68659" y="219344"/>
                </a:lnTo>
                <a:lnTo>
                  <a:pt x="51425" y="246528"/>
                </a:lnTo>
                <a:lnTo>
                  <a:pt x="45085" y="279654"/>
                </a:lnTo>
                <a:lnTo>
                  <a:pt x="51425" y="312679"/>
                </a:lnTo>
                <a:lnTo>
                  <a:pt x="68659" y="339645"/>
                </a:lnTo>
                <a:lnTo>
                  <a:pt x="94108" y="357824"/>
                </a:lnTo>
                <a:lnTo>
                  <a:pt x="125095" y="364489"/>
                </a:lnTo>
                <a:lnTo>
                  <a:pt x="135889" y="364489"/>
                </a:lnTo>
                <a:lnTo>
                  <a:pt x="135889" y="316357"/>
                </a:lnTo>
                <a:lnTo>
                  <a:pt x="125095" y="316357"/>
                </a:lnTo>
                <a:lnTo>
                  <a:pt x="111700" y="313390"/>
                </a:lnTo>
                <a:lnTo>
                  <a:pt x="100806" y="305387"/>
                </a:lnTo>
                <a:lnTo>
                  <a:pt x="93483" y="293693"/>
                </a:lnTo>
                <a:lnTo>
                  <a:pt x="90804" y="279654"/>
                </a:lnTo>
                <a:lnTo>
                  <a:pt x="93483" y="265346"/>
                </a:lnTo>
                <a:lnTo>
                  <a:pt x="100806" y="253682"/>
                </a:lnTo>
                <a:lnTo>
                  <a:pt x="111700" y="245828"/>
                </a:lnTo>
                <a:lnTo>
                  <a:pt x="125095" y="242950"/>
                </a:lnTo>
                <a:lnTo>
                  <a:pt x="499872" y="242950"/>
                </a:lnTo>
                <a:lnTo>
                  <a:pt x="499872" y="194183"/>
                </a:lnTo>
                <a:close/>
              </a:path>
              <a:path w="546100" h="559435">
                <a:moveTo>
                  <a:pt x="499872" y="316357"/>
                </a:moveTo>
                <a:lnTo>
                  <a:pt x="363982" y="316357"/>
                </a:lnTo>
                <a:lnTo>
                  <a:pt x="363982" y="364489"/>
                </a:lnTo>
                <a:lnTo>
                  <a:pt x="499872" y="364489"/>
                </a:lnTo>
                <a:lnTo>
                  <a:pt x="499872" y="316357"/>
                </a:lnTo>
                <a:close/>
              </a:path>
              <a:path w="546100" h="559435">
                <a:moveTo>
                  <a:pt x="420497" y="0"/>
                </a:moveTo>
                <a:lnTo>
                  <a:pt x="90804" y="0"/>
                </a:lnTo>
                <a:lnTo>
                  <a:pt x="90804" y="48895"/>
                </a:lnTo>
                <a:lnTo>
                  <a:pt x="420497" y="48895"/>
                </a:lnTo>
                <a:lnTo>
                  <a:pt x="433891" y="51742"/>
                </a:lnTo>
                <a:lnTo>
                  <a:pt x="444785" y="59483"/>
                </a:lnTo>
                <a:lnTo>
                  <a:pt x="452108" y="70915"/>
                </a:lnTo>
                <a:lnTo>
                  <a:pt x="454787" y="84836"/>
                </a:lnTo>
                <a:lnTo>
                  <a:pt x="452108" y="99143"/>
                </a:lnTo>
                <a:lnTo>
                  <a:pt x="444785" y="110807"/>
                </a:lnTo>
                <a:lnTo>
                  <a:pt x="433891" y="118661"/>
                </a:lnTo>
                <a:lnTo>
                  <a:pt x="420497" y="121538"/>
                </a:lnTo>
                <a:lnTo>
                  <a:pt x="90804" y="121538"/>
                </a:lnTo>
                <a:lnTo>
                  <a:pt x="90804" y="170434"/>
                </a:lnTo>
                <a:lnTo>
                  <a:pt x="420497" y="170434"/>
                </a:lnTo>
                <a:lnTo>
                  <a:pt x="451483" y="163649"/>
                </a:lnTo>
                <a:lnTo>
                  <a:pt x="476932" y="145208"/>
                </a:lnTo>
                <a:lnTo>
                  <a:pt x="494166" y="117981"/>
                </a:lnTo>
                <a:lnTo>
                  <a:pt x="500507" y="84836"/>
                </a:lnTo>
                <a:lnTo>
                  <a:pt x="494166" y="51810"/>
                </a:lnTo>
                <a:lnTo>
                  <a:pt x="476932" y="24844"/>
                </a:lnTo>
                <a:lnTo>
                  <a:pt x="451483" y="6665"/>
                </a:lnTo>
                <a:lnTo>
                  <a:pt x="420497" y="0"/>
                </a:lnTo>
                <a:close/>
              </a:path>
            </a:pathLst>
          </a:custGeom>
          <a:solidFill>
            <a:srgbClr val="FFFFFF"/>
          </a:solidFill>
        </p:spPr>
        <p:txBody>
          <a:bodyPr wrap="square" lIns="0" tIns="0" rIns="0" bIns="0" rtlCol="0"/>
          <a:lstStyle/>
          <a:p>
            <a:pPr defTabSz="685800">
              <a:buClrTx/>
              <a:defRPr/>
            </a:pPr>
            <a:endParaRPr sz="1350" kern="1200">
              <a:solidFill>
                <a:prstClr val="black"/>
              </a:solidFill>
              <a:latin typeface="Century Gothic" panose="020B0502020202020204" pitchFamily="34" charset="0"/>
              <a:ea typeface="+mn-ea"/>
              <a:cs typeface="+mn-cs"/>
            </a:endParaRPr>
          </a:p>
        </p:txBody>
      </p:sp>
      <p:sp>
        <p:nvSpPr>
          <p:cNvPr id="10" name="Прямоугольник 9"/>
          <p:cNvSpPr/>
          <p:nvPr/>
        </p:nvSpPr>
        <p:spPr>
          <a:xfrm>
            <a:off x="387666" y="1685492"/>
            <a:ext cx="1965961" cy="738664"/>
          </a:xfrm>
          <a:prstGeom prst="rect">
            <a:avLst/>
          </a:prstGeom>
        </p:spPr>
        <p:txBody>
          <a:bodyPr wrap="square">
            <a:spAutoFit/>
          </a:bodyPr>
          <a:lstStyle/>
          <a:p>
            <a:pPr algn="ctr"/>
            <a:r>
              <a:rPr lang="ru-RU" b="1" dirty="0">
                <a:latin typeface="Century Gothic" panose="020B0502020202020204" pitchFamily="34" charset="0"/>
              </a:rPr>
              <a:t>Единство образовательного  пространства РФ</a:t>
            </a:r>
          </a:p>
        </p:txBody>
      </p:sp>
      <p:sp>
        <p:nvSpPr>
          <p:cNvPr id="11" name="Прямоугольник 10"/>
          <p:cNvSpPr/>
          <p:nvPr/>
        </p:nvSpPr>
        <p:spPr>
          <a:xfrm>
            <a:off x="4727315" y="1654518"/>
            <a:ext cx="1936305" cy="938719"/>
          </a:xfrm>
          <a:prstGeom prst="rect">
            <a:avLst/>
          </a:prstGeom>
        </p:spPr>
        <p:txBody>
          <a:bodyPr wrap="square">
            <a:spAutoFit/>
          </a:bodyPr>
          <a:lstStyle/>
          <a:p>
            <a:pPr algn="ctr"/>
            <a:r>
              <a:rPr lang="ru-RU" sz="1100" b="1" dirty="0">
                <a:latin typeface="Century Gothic" panose="020B0502020202020204" pitchFamily="34" charset="0"/>
              </a:rPr>
              <a:t>Развитие личностных качеств для адаптации к изменяющимся условиям  социальной и природной  среды</a:t>
            </a:r>
          </a:p>
        </p:txBody>
      </p:sp>
      <p:sp>
        <p:nvSpPr>
          <p:cNvPr id="12" name="Прямоугольник 11"/>
          <p:cNvSpPr/>
          <p:nvPr/>
        </p:nvSpPr>
        <p:spPr>
          <a:xfrm>
            <a:off x="6807994" y="1637793"/>
            <a:ext cx="1931696" cy="954107"/>
          </a:xfrm>
          <a:prstGeom prst="rect">
            <a:avLst/>
          </a:prstGeom>
        </p:spPr>
        <p:txBody>
          <a:bodyPr wrap="square">
            <a:spAutoFit/>
          </a:bodyPr>
          <a:lstStyle/>
          <a:p>
            <a:pPr algn="ctr"/>
            <a:r>
              <a:rPr lang="ru-RU" b="1" dirty="0">
                <a:latin typeface="Century Gothic" panose="020B0502020202020204" pitchFamily="34" charset="0"/>
              </a:rPr>
              <a:t>Безопасное использование  цифровых технологий</a:t>
            </a:r>
          </a:p>
        </p:txBody>
      </p:sp>
      <p:sp>
        <p:nvSpPr>
          <p:cNvPr id="13" name="Прямоугольник 12"/>
          <p:cNvSpPr/>
          <p:nvPr/>
        </p:nvSpPr>
        <p:spPr>
          <a:xfrm>
            <a:off x="2620804" y="1676902"/>
            <a:ext cx="1951196" cy="738664"/>
          </a:xfrm>
          <a:prstGeom prst="rect">
            <a:avLst/>
          </a:prstGeom>
        </p:spPr>
        <p:txBody>
          <a:bodyPr wrap="square">
            <a:spAutoFit/>
          </a:bodyPr>
          <a:lstStyle/>
          <a:p>
            <a:pPr algn="ctr"/>
            <a:r>
              <a:rPr lang="ru-RU" b="1" dirty="0">
                <a:latin typeface="Century Gothic" panose="020B0502020202020204" pitchFamily="34" charset="0"/>
              </a:rPr>
              <a:t>Единство учебной и воспитательной деятельности</a:t>
            </a:r>
          </a:p>
        </p:txBody>
      </p:sp>
      <p:pic>
        <p:nvPicPr>
          <p:cNvPr id="52" name="object 27"/>
          <p:cNvPicPr/>
          <p:nvPr/>
        </p:nvPicPr>
        <p:blipFill>
          <a:blip r:embed="rId3" cstate="print"/>
          <a:stretch>
            <a:fillRect/>
          </a:stretch>
        </p:blipFill>
        <p:spPr>
          <a:xfrm>
            <a:off x="1961494" y="3039143"/>
            <a:ext cx="548639" cy="606933"/>
          </a:xfrm>
          <a:prstGeom prst="rect">
            <a:avLst/>
          </a:prstGeom>
        </p:spPr>
      </p:pic>
      <p:pic>
        <p:nvPicPr>
          <p:cNvPr id="53" name="object 27"/>
          <p:cNvPicPr/>
          <p:nvPr/>
        </p:nvPicPr>
        <p:blipFill>
          <a:blip r:embed="rId3" cstate="print"/>
          <a:stretch>
            <a:fillRect/>
          </a:stretch>
        </p:blipFill>
        <p:spPr>
          <a:xfrm>
            <a:off x="3485554" y="3047971"/>
            <a:ext cx="548639" cy="606933"/>
          </a:xfrm>
          <a:prstGeom prst="rect">
            <a:avLst/>
          </a:prstGeom>
        </p:spPr>
      </p:pic>
      <p:pic>
        <p:nvPicPr>
          <p:cNvPr id="54" name="object 27"/>
          <p:cNvPicPr/>
          <p:nvPr/>
        </p:nvPicPr>
        <p:blipFill>
          <a:blip r:embed="rId3" cstate="print"/>
          <a:stretch>
            <a:fillRect/>
          </a:stretch>
        </p:blipFill>
        <p:spPr>
          <a:xfrm>
            <a:off x="5009614" y="3042988"/>
            <a:ext cx="548639" cy="606933"/>
          </a:xfrm>
          <a:prstGeom prst="rect">
            <a:avLst/>
          </a:prstGeom>
        </p:spPr>
      </p:pic>
      <p:pic>
        <p:nvPicPr>
          <p:cNvPr id="55" name="object 27"/>
          <p:cNvPicPr/>
          <p:nvPr/>
        </p:nvPicPr>
        <p:blipFill>
          <a:blip r:embed="rId3" cstate="print"/>
          <a:stretch>
            <a:fillRect/>
          </a:stretch>
        </p:blipFill>
        <p:spPr>
          <a:xfrm>
            <a:off x="6533674" y="3047971"/>
            <a:ext cx="548639" cy="606933"/>
          </a:xfrm>
          <a:prstGeom prst="rect">
            <a:avLst/>
          </a:prstGeom>
        </p:spPr>
      </p:pic>
      <p:pic>
        <p:nvPicPr>
          <p:cNvPr id="56" name="object 27"/>
          <p:cNvPicPr/>
          <p:nvPr/>
        </p:nvPicPr>
        <p:blipFill>
          <a:blip r:embed="rId3" cstate="print"/>
          <a:stretch>
            <a:fillRect/>
          </a:stretch>
        </p:blipFill>
        <p:spPr>
          <a:xfrm>
            <a:off x="8057734" y="3042988"/>
            <a:ext cx="548639" cy="606933"/>
          </a:xfrm>
          <a:prstGeom prst="rect">
            <a:avLst/>
          </a:prstGeom>
        </p:spPr>
      </p:pic>
    </p:spTree>
    <p:extLst>
      <p:ext uri="{BB962C8B-B14F-4D97-AF65-F5344CB8AC3E}">
        <p14:creationId xmlns:p14="http://schemas.microsoft.com/office/powerpoint/2010/main" val="3174282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3;p19"/>
          <p:cNvSpPr txBox="1">
            <a:spLocks/>
          </p:cNvSpPr>
          <p:nvPr/>
        </p:nvSpPr>
        <p:spPr>
          <a:xfrm>
            <a:off x="135803" y="3585172"/>
            <a:ext cx="5106154" cy="13490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nSpc>
                <a:spcPct val="107000"/>
              </a:lnSpc>
              <a:spcAft>
                <a:spcPts val="800"/>
              </a:spcAft>
            </a:pPr>
            <a:r>
              <a:rPr lang="ru-RU" dirty="0" smtClean="0">
                <a:latin typeface="Century Gothic" panose="020B0502020202020204" pitchFamily="34" charset="0"/>
                <a:ea typeface="Calibri" panose="020F0502020204030204" pitchFamily="34" charset="0"/>
                <a:cs typeface="Times New Roman" panose="02020603050405020304" pitchFamily="18" charset="0"/>
              </a:rPr>
              <a:t>Найдите и выделите слова, которые соответствовали бы Вашим ожиданиям от нашего форума</a:t>
            </a:r>
            <a:endParaRPr lang="ru-RU" dirty="0">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13" name="Группа 12"/>
          <p:cNvGrpSpPr/>
          <p:nvPr/>
        </p:nvGrpSpPr>
        <p:grpSpPr>
          <a:xfrm>
            <a:off x="1" y="0"/>
            <a:ext cx="9144000" cy="3746500"/>
            <a:chOff x="-90423" y="0"/>
            <a:chExt cx="9223160" cy="3453824"/>
          </a:xfrm>
          <a:solidFill>
            <a:schemeClr val="bg1"/>
          </a:solidFill>
        </p:grpSpPr>
        <p:sp>
          <p:nvSpPr>
            <p:cNvPr id="12" name="Прямоугольник 11"/>
            <p:cNvSpPr/>
            <p:nvPr/>
          </p:nvSpPr>
          <p:spPr>
            <a:xfrm rot="2765642">
              <a:off x="5915736" y="2484097"/>
              <a:ext cx="816219" cy="835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90423" y="0"/>
              <a:ext cx="9223160" cy="3453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733089" y="2910406"/>
              <a:ext cx="1493822" cy="5389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6" name="Таблица 5"/>
          <p:cNvGraphicFramePr>
            <a:graphicFrameLocks noGrp="1"/>
          </p:cNvGraphicFramePr>
          <p:nvPr>
            <p:extLst>
              <p:ext uri="{D42A27DB-BD31-4B8C-83A1-F6EECF244321}">
                <p14:modId xmlns:p14="http://schemas.microsoft.com/office/powerpoint/2010/main" val="2371803500"/>
              </p:ext>
            </p:extLst>
          </p:nvPr>
        </p:nvGraphicFramePr>
        <p:xfrm>
          <a:off x="792000" y="132854"/>
          <a:ext cx="7560000" cy="3456000"/>
        </p:xfrm>
        <a:graphic>
          <a:graphicData uri="http://schemas.openxmlformats.org/drawingml/2006/table">
            <a:tbl>
              <a:tblPr firstRow="1" bandRow="1">
                <a:tableStyleId>{025D08E4-4CB9-4A25-91DF-C19B82DA8EF8}</a:tableStyleId>
              </a:tblPr>
              <a:tblGrid>
                <a:gridCol w="540000">
                  <a:extLst>
                    <a:ext uri="{9D8B030D-6E8A-4147-A177-3AD203B41FA5}">
                      <a16:colId xmlns:a16="http://schemas.microsoft.com/office/drawing/2014/main" val="3121191872"/>
                    </a:ext>
                  </a:extLst>
                </a:gridCol>
                <a:gridCol w="540000">
                  <a:extLst>
                    <a:ext uri="{9D8B030D-6E8A-4147-A177-3AD203B41FA5}">
                      <a16:colId xmlns:a16="http://schemas.microsoft.com/office/drawing/2014/main" val="1316086"/>
                    </a:ext>
                  </a:extLst>
                </a:gridCol>
                <a:gridCol w="540000">
                  <a:extLst>
                    <a:ext uri="{9D8B030D-6E8A-4147-A177-3AD203B41FA5}">
                      <a16:colId xmlns:a16="http://schemas.microsoft.com/office/drawing/2014/main" val="1887241063"/>
                    </a:ext>
                  </a:extLst>
                </a:gridCol>
                <a:gridCol w="540000">
                  <a:extLst>
                    <a:ext uri="{9D8B030D-6E8A-4147-A177-3AD203B41FA5}">
                      <a16:colId xmlns:a16="http://schemas.microsoft.com/office/drawing/2014/main" val="3838474137"/>
                    </a:ext>
                  </a:extLst>
                </a:gridCol>
                <a:gridCol w="540000">
                  <a:extLst>
                    <a:ext uri="{9D8B030D-6E8A-4147-A177-3AD203B41FA5}">
                      <a16:colId xmlns:a16="http://schemas.microsoft.com/office/drawing/2014/main" val="3877460705"/>
                    </a:ext>
                  </a:extLst>
                </a:gridCol>
                <a:gridCol w="540000">
                  <a:extLst>
                    <a:ext uri="{9D8B030D-6E8A-4147-A177-3AD203B41FA5}">
                      <a16:colId xmlns:a16="http://schemas.microsoft.com/office/drawing/2014/main" val="1159321875"/>
                    </a:ext>
                  </a:extLst>
                </a:gridCol>
                <a:gridCol w="540000">
                  <a:extLst>
                    <a:ext uri="{9D8B030D-6E8A-4147-A177-3AD203B41FA5}">
                      <a16:colId xmlns:a16="http://schemas.microsoft.com/office/drawing/2014/main" val="3598247954"/>
                    </a:ext>
                  </a:extLst>
                </a:gridCol>
                <a:gridCol w="540000">
                  <a:extLst>
                    <a:ext uri="{9D8B030D-6E8A-4147-A177-3AD203B41FA5}">
                      <a16:colId xmlns:a16="http://schemas.microsoft.com/office/drawing/2014/main" val="602564639"/>
                    </a:ext>
                  </a:extLst>
                </a:gridCol>
                <a:gridCol w="540000">
                  <a:extLst>
                    <a:ext uri="{9D8B030D-6E8A-4147-A177-3AD203B41FA5}">
                      <a16:colId xmlns:a16="http://schemas.microsoft.com/office/drawing/2014/main" val="1576884816"/>
                    </a:ext>
                  </a:extLst>
                </a:gridCol>
                <a:gridCol w="540000">
                  <a:extLst>
                    <a:ext uri="{9D8B030D-6E8A-4147-A177-3AD203B41FA5}">
                      <a16:colId xmlns:a16="http://schemas.microsoft.com/office/drawing/2014/main" val="2817544146"/>
                    </a:ext>
                  </a:extLst>
                </a:gridCol>
                <a:gridCol w="540000">
                  <a:extLst>
                    <a:ext uri="{9D8B030D-6E8A-4147-A177-3AD203B41FA5}">
                      <a16:colId xmlns:a16="http://schemas.microsoft.com/office/drawing/2014/main" val="1112129378"/>
                    </a:ext>
                  </a:extLst>
                </a:gridCol>
                <a:gridCol w="540000">
                  <a:extLst>
                    <a:ext uri="{9D8B030D-6E8A-4147-A177-3AD203B41FA5}">
                      <a16:colId xmlns:a16="http://schemas.microsoft.com/office/drawing/2014/main" val="864911172"/>
                    </a:ext>
                  </a:extLst>
                </a:gridCol>
                <a:gridCol w="540000">
                  <a:extLst>
                    <a:ext uri="{9D8B030D-6E8A-4147-A177-3AD203B41FA5}">
                      <a16:colId xmlns:a16="http://schemas.microsoft.com/office/drawing/2014/main" val="1055381210"/>
                    </a:ext>
                  </a:extLst>
                </a:gridCol>
                <a:gridCol w="540000">
                  <a:extLst>
                    <a:ext uri="{9D8B030D-6E8A-4147-A177-3AD203B41FA5}">
                      <a16:colId xmlns:a16="http://schemas.microsoft.com/office/drawing/2014/main" val="206628855"/>
                    </a:ext>
                  </a:extLst>
                </a:gridCol>
              </a:tblGrid>
              <a:tr h="432000">
                <a:tc>
                  <a:txBody>
                    <a:bodyPr/>
                    <a:lstStyle/>
                    <a:p>
                      <a:pPr algn="ctr"/>
                      <a:r>
                        <a:rPr lang="ru-RU" sz="2200" dirty="0" smtClean="0">
                          <a:latin typeface="Century Gothic" panose="020B0502020202020204" pitchFamily="34" charset="0"/>
                        </a:rPr>
                        <a:t>и</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о</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т</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п</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р</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к</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т</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и</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к</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р</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у</a:t>
                      </a:r>
                      <a:endParaRPr lang="ru-RU" sz="2200" dirty="0">
                        <a:latin typeface="Century Gothic" panose="020B0502020202020204" pitchFamily="34" charset="0"/>
                      </a:endParaRPr>
                    </a:p>
                  </a:txBody>
                  <a:tcPr anchor="ctr"/>
                </a:tc>
                <a:extLst>
                  <a:ext uri="{0D108BD9-81ED-4DB2-BD59-A6C34878D82A}">
                    <a16:rowId xmlns:a16="http://schemas.microsoft.com/office/drawing/2014/main" val="4206251834"/>
                  </a:ext>
                </a:extLst>
              </a:tr>
              <a:tr h="432000">
                <a:tc>
                  <a:txBody>
                    <a:bodyPr/>
                    <a:lstStyle/>
                    <a:p>
                      <a:pPr algn="ctr"/>
                      <a:r>
                        <a:rPr lang="ru-RU" sz="2200" dirty="0" smtClean="0">
                          <a:latin typeface="Century Gothic" panose="020B0502020202020204" pitchFamily="34" charset="0"/>
                        </a:rPr>
                        <a:t>н</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о</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п</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ы</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т</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к</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р</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у</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д</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ч</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ь</a:t>
                      </a:r>
                      <a:endParaRPr lang="ru-RU" sz="2200" dirty="0">
                        <a:latin typeface="Century Gothic" panose="020B0502020202020204" pitchFamily="34" charset="0"/>
                      </a:endParaRPr>
                    </a:p>
                  </a:txBody>
                  <a:tcPr anchor="ctr"/>
                </a:tc>
                <a:extLst>
                  <a:ext uri="{0D108BD9-81ED-4DB2-BD59-A6C34878D82A}">
                    <a16:rowId xmlns:a16="http://schemas.microsoft.com/office/drawing/2014/main" val="4206145006"/>
                  </a:ext>
                </a:extLst>
              </a:tr>
              <a:tr h="432000">
                <a:tc>
                  <a:txBody>
                    <a:bodyPr/>
                    <a:lstStyle/>
                    <a:p>
                      <a:pPr algn="ctr"/>
                      <a:r>
                        <a:rPr lang="ru-RU" sz="2200" dirty="0" smtClean="0">
                          <a:latin typeface="Century Gothic" panose="020B0502020202020204" pitchFamily="34" charset="0"/>
                        </a:rPr>
                        <a:t>т</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з</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н</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н</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и</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я</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п</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о</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м</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о</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щ</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ь</a:t>
                      </a:r>
                      <a:endParaRPr lang="ru-RU" sz="2200" dirty="0">
                        <a:latin typeface="Century Gothic" panose="020B0502020202020204" pitchFamily="34" charset="0"/>
                      </a:endParaRPr>
                    </a:p>
                  </a:txBody>
                  <a:tcPr anchor="ctr"/>
                </a:tc>
                <a:extLst>
                  <a:ext uri="{0D108BD9-81ED-4DB2-BD59-A6C34878D82A}">
                    <a16:rowId xmlns:a16="http://schemas.microsoft.com/office/drawing/2014/main" val="1067595943"/>
                  </a:ext>
                </a:extLst>
              </a:tr>
              <a:tr h="432000">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й</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ы</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м</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с</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т</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р</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с</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т</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в</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о</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к</a:t>
                      </a:r>
                      <a:endParaRPr lang="ru-RU" sz="2200" dirty="0"/>
                    </a:p>
                  </a:txBody>
                  <a:tcPr anchor="ctr"/>
                </a:tc>
                <a:extLst>
                  <a:ext uri="{0D108BD9-81ED-4DB2-BD59-A6C34878D82A}">
                    <a16:rowId xmlns:a16="http://schemas.microsoft.com/office/drawing/2014/main" val="97365514"/>
                  </a:ext>
                </a:extLst>
              </a:tr>
              <a:tr h="432000">
                <a:tc>
                  <a:txBody>
                    <a:bodyPr/>
                    <a:lstStyle/>
                    <a:p>
                      <a:pPr algn="ctr"/>
                      <a:r>
                        <a:rPr lang="ru-RU" sz="2200" dirty="0" smtClean="0">
                          <a:latin typeface="Century Gothic" panose="020B0502020202020204" pitchFamily="34" charset="0"/>
                        </a:rPr>
                        <a:t>р</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р</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з</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в</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и</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т</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и</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п</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м</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н</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ы</a:t>
                      </a:r>
                      <a:endParaRPr lang="ru-RU" sz="2200" dirty="0">
                        <a:latin typeface="Century Gothic" panose="020B0502020202020204" pitchFamily="34" charset="0"/>
                      </a:endParaRPr>
                    </a:p>
                  </a:txBody>
                  <a:tcPr anchor="ctr"/>
                </a:tc>
                <a:extLst>
                  <a:ext uri="{0D108BD9-81ED-4DB2-BD59-A6C34878D82A}">
                    <a16:rowId xmlns:a16="http://schemas.microsoft.com/office/drawing/2014/main" val="1666388065"/>
                  </a:ext>
                </a:extLst>
              </a:tr>
              <a:tr h="432000">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я</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ш</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о</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б</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у</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ч</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н</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и</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в</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extLst>
                  <a:ext uri="{0D108BD9-81ED-4DB2-BD59-A6C34878D82A}">
                    <a16:rowId xmlns:a16="http://schemas.microsoft.com/office/drawing/2014/main" val="1703155999"/>
                  </a:ext>
                </a:extLst>
              </a:tr>
              <a:tr h="432000">
                <a:tc>
                  <a:txBody>
                    <a:bodyPr/>
                    <a:lstStyle/>
                    <a:p>
                      <a:pPr algn="ctr"/>
                      <a:r>
                        <a:rPr lang="ru-RU" sz="2200" dirty="0" smtClean="0">
                          <a:latin typeface="Century Gothic" panose="020B0502020202020204" pitchFamily="34" charset="0"/>
                        </a:rPr>
                        <a:t>с</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н</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п</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р</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в</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л</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н</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и</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д</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н</a:t>
                      </a:r>
                      <a:endParaRPr lang="ru-RU" sz="2200" dirty="0">
                        <a:latin typeface="Century Gothic" panose="020B0502020202020204" pitchFamily="34" charset="0"/>
                      </a:endParaRPr>
                    </a:p>
                  </a:txBody>
                  <a:tcPr anchor="ctr"/>
                </a:tc>
                <a:extLst>
                  <a:ext uri="{0D108BD9-81ED-4DB2-BD59-A6C34878D82A}">
                    <a16:rowId xmlns:a16="http://schemas.microsoft.com/office/drawing/2014/main" val="4056370025"/>
                  </a:ext>
                </a:extLst>
              </a:tr>
              <a:tr h="432000">
                <a:tc>
                  <a:txBody>
                    <a:bodyPr/>
                    <a:lstStyle/>
                    <a:p>
                      <a:pPr algn="ctr"/>
                      <a:r>
                        <a:rPr lang="ru-RU" sz="2200" dirty="0" smtClean="0">
                          <a:latin typeface="Century Gothic" panose="020B0502020202020204" pitchFamily="34" charset="0"/>
                        </a:rPr>
                        <a:t>о</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р</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е</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в</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и</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н</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ф</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о</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р</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м</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а</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ц</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и</a:t>
                      </a:r>
                      <a:endParaRPr lang="ru-RU" sz="2200" dirty="0">
                        <a:latin typeface="Century Gothic" panose="020B0502020202020204" pitchFamily="34" charset="0"/>
                      </a:endParaRPr>
                    </a:p>
                  </a:txBody>
                  <a:tcPr anchor="ctr"/>
                </a:tc>
                <a:tc>
                  <a:txBody>
                    <a:bodyPr/>
                    <a:lstStyle/>
                    <a:p>
                      <a:pPr algn="ctr"/>
                      <a:r>
                        <a:rPr lang="ru-RU" sz="2200" dirty="0" smtClean="0">
                          <a:latin typeface="Century Gothic" panose="020B0502020202020204" pitchFamily="34" charset="0"/>
                        </a:rPr>
                        <a:t>я</a:t>
                      </a:r>
                      <a:endParaRPr lang="ru-RU" sz="2200" dirty="0">
                        <a:latin typeface="Century Gothic" panose="020B0502020202020204" pitchFamily="34" charset="0"/>
                      </a:endParaRPr>
                    </a:p>
                  </a:txBody>
                  <a:tcPr anchor="ctr"/>
                </a:tc>
                <a:extLst>
                  <a:ext uri="{0D108BD9-81ED-4DB2-BD59-A6C34878D82A}">
                    <a16:rowId xmlns:a16="http://schemas.microsoft.com/office/drawing/2014/main" val="3349941050"/>
                  </a:ext>
                </a:extLst>
              </a:tr>
            </a:tbl>
          </a:graphicData>
        </a:graphic>
      </p:graphicFrame>
    </p:spTree>
    <p:extLst>
      <p:ext uri="{BB962C8B-B14F-4D97-AF65-F5344CB8AC3E}">
        <p14:creationId xmlns:p14="http://schemas.microsoft.com/office/powerpoint/2010/main" val="2560811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idx="4294967295"/>
          </p:nvPr>
        </p:nvSpPr>
        <p:spPr>
          <a:xfrm>
            <a:off x="665426" y="69336"/>
            <a:ext cx="8153896" cy="540264"/>
          </a:xfrm>
          <a:prstGeom prst="rect">
            <a:avLst/>
          </a:prstGeom>
        </p:spPr>
        <p:txBody>
          <a:bodyPr spcFirstLastPara="1" wrap="square" lIns="91425" tIns="91425" rIns="91425" bIns="91425" anchor="ctr" anchorCtr="0">
            <a:noAutofit/>
          </a:bodyPr>
          <a:lstStyle/>
          <a:p>
            <a:pPr lvl="0">
              <a:buClrTx/>
              <a:buSzTx/>
              <a:defRPr/>
            </a:pPr>
            <a:r>
              <a:rPr lang="ru-RU" sz="1400" b="1" kern="1200" dirty="0">
                <a:solidFill>
                  <a:srgbClr val="002060"/>
                </a:solidFill>
                <a:latin typeface="Century Gothic" panose="020B0502020202020204" pitchFamily="34" charset="0"/>
                <a:cs typeface="Times New Roman" panose="02020603050405020304" pitchFamily="18" charset="0"/>
              </a:rPr>
              <a:t>При переходе на новые Стандарты рекомендуем руководствоваться в том числе документами, перечень которых представлен на слайде.</a:t>
            </a:r>
          </a:p>
        </p:txBody>
      </p:sp>
      <p:sp>
        <p:nvSpPr>
          <p:cNvPr id="2" name="Текст 1"/>
          <p:cNvSpPr>
            <a:spLocks noGrp="1"/>
          </p:cNvSpPr>
          <p:nvPr>
            <p:ph type="body" idx="4294967295"/>
          </p:nvPr>
        </p:nvSpPr>
        <p:spPr>
          <a:xfrm>
            <a:off x="534203" y="717574"/>
            <a:ext cx="8462825" cy="1508105"/>
          </a:xfrm>
        </p:spPr>
        <p:txBody>
          <a:bodyPr/>
          <a:lstStyle/>
          <a:p>
            <a:pPr marL="0" lvl="0" indent="0" algn="just" defTabSz="914377">
              <a:spcBef>
                <a:spcPts val="0"/>
              </a:spcBef>
              <a:buClrTx/>
              <a:buSzTx/>
              <a:buNone/>
              <a:defRPr/>
            </a:pPr>
            <a:r>
              <a:rPr lang="ru-RU" sz="1400" b="1" kern="1200" dirty="0">
                <a:solidFill>
                  <a:prstClr val="black"/>
                </a:solidFill>
                <a:latin typeface="Century Gothic" panose="020B0502020202020204" pitchFamily="34" charset="0"/>
              </a:rPr>
              <a:t>Постановления Главного государственного санитарного врача РФ</a:t>
            </a:r>
            <a:r>
              <a:rPr lang="ru-RU" sz="1400" kern="1200" dirty="0">
                <a:solidFill>
                  <a:prstClr val="black"/>
                </a:solidFill>
                <a:latin typeface="Century Gothic" panose="020B0502020202020204" pitchFamily="34" charset="0"/>
              </a:rPr>
              <a:t>: </a:t>
            </a:r>
          </a:p>
          <a:p>
            <a:pPr marL="0" lvl="0" indent="0" algn="just" defTabSz="914377">
              <a:spcBef>
                <a:spcPts val="0"/>
              </a:spcBef>
              <a:buClrTx/>
              <a:buSzTx/>
              <a:buNone/>
              <a:defRPr/>
            </a:pPr>
            <a:r>
              <a:rPr lang="ru-RU" sz="1400" kern="1200" dirty="0">
                <a:solidFill>
                  <a:prstClr val="black"/>
                </a:solidFill>
                <a:latin typeface="Century Gothic" panose="020B0502020202020204" pitchFamily="34" charset="0"/>
              </a:rPr>
              <a:t>- от 28.09.2020 № 28 «Об утверждении санитарных правил СП 2.4.3648-20 «Санитарно-эпидемиологические требования к организациям воспитания и обучения, отдыха и оздоровления детей и молодежи»</a:t>
            </a:r>
          </a:p>
          <a:p>
            <a:pPr marL="0" lvl="0" indent="0" algn="just" defTabSz="914377">
              <a:spcBef>
                <a:spcPts val="0"/>
              </a:spcBef>
              <a:buClrTx/>
              <a:buSzTx/>
              <a:buNone/>
              <a:defRPr/>
            </a:pPr>
            <a:r>
              <a:rPr lang="ru-RU" sz="1400" kern="1200" dirty="0" smtClean="0">
                <a:solidFill>
                  <a:prstClr val="black"/>
                </a:solidFill>
                <a:latin typeface="Century Gothic" panose="020B0502020202020204" pitchFamily="34" charset="0"/>
              </a:rPr>
              <a:t>- от </a:t>
            </a:r>
            <a:r>
              <a:rPr lang="ru-RU" sz="1400" kern="1200" dirty="0">
                <a:solidFill>
                  <a:prstClr val="black"/>
                </a:solidFill>
                <a:latin typeface="Century Gothic" panose="020B0502020202020204" pitchFamily="34" charset="0"/>
              </a:rPr>
              <a:t>28.01.2021 № 2 «Об утверждении санитарных правил и норм СанПиН 1.2.3685-21 «</a:t>
            </a:r>
            <a:r>
              <a:rPr lang="ru-RU" sz="1400" kern="1200" dirty="0">
                <a:solidFill>
                  <a:schemeClr val="tx1"/>
                </a:solidFill>
                <a:latin typeface="Century Gothic" panose="020B0502020202020204" pitchFamily="34" charset="0"/>
              </a:rPr>
              <a:t>Гигиенические нормативы и требования к обеспечению безопасности и (или) безвредности для человека факторов среды обитания</a:t>
            </a:r>
            <a:r>
              <a:rPr lang="ru-RU" sz="1400" kern="1200" dirty="0" smtClean="0">
                <a:solidFill>
                  <a:schemeClr val="tx1"/>
                </a:solidFill>
                <a:latin typeface="Century Gothic" panose="020B0502020202020204" pitchFamily="34" charset="0"/>
              </a:rPr>
              <a:t>»</a:t>
            </a:r>
            <a:endParaRPr lang="ru-RU" sz="1400" kern="1200" dirty="0">
              <a:solidFill>
                <a:schemeClr val="tx1"/>
              </a:solidFill>
              <a:latin typeface="Century Gothic" panose="020B0502020202020204" pitchFamily="34" charset="0"/>
            </a:endParaRPr>
          </a:p>
        </p:txBody>
      </p:sp>
      <p:grpSp>
        <p:nvGrpSpPr>
          <p:cNvPr id="194" name="Google Shape;194;p12"/>
          <p:cNvGrpSpPr/>
          <p:nvPr/>
        </p:nvGrpSpPr>
        <p:grpSpPr>
          <a:xfrm>
            <a:off x="151000" y="63908"/>
            <a:ext cx="501463" cy="545692"/>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613;p37"/>
          <p:cNvGrpSpPr/>
          <p:nvPr/>
        </p:nvGrpSpPr>
        <p:grpSpPr>
          <a:xfrm>
            <a:off x="136415" y="717574"/>
            <a:ext cx="333016" cy="333016"/>
            <a:chOff x="2594050" y="1631825"/>
            <a:chExt cx="439625" cy="439625"/>
          </a:xfrm>
        </p:grpSpPr>
        <p:sp>
          <p:nvSpPr>
            <p:cNvPr id="32"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ln w="1270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ln w="1270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ln w="1270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ln w="1270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Текст 1"/>
          <p:cNvSpPr txBox="1">
            <a:spLocks/>
          </p:cNvSpPr>
          <p:nvPr/>
        </p:nvSpPr>
        <p:spPr>
          <a:xfrm>
            <a:off x="506501" y="2400600"/>
            <a:ext cx="8462825" cy="2585323"/>
          </a:xfrm>
          <a:prstGeom prst="rect">
            <a:avLst/>
          </a:prstGeom>
        </p:spPr>
        <p:txBody>
          <a:bodyPr wrap="square" lIns="0" tIns="0" rIns="0" bIns="0">
            <a:spAutoFit/>
          </a:bodyPr>
          <a:lstStyle>
            <a:lvl1pPr marL="0">
              <a:defRPr sz="1600" b="0" i="0">
                <a:solidFill>
                  <a:srgbClr val="2C2B8D"/>
                </a:solidFill>
                <a:latin typeface="Tahoma"/>
                <a:ea typeface="+mn-ea"/>
                <a:cs typeface="Tahoma"/>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lgn="just">
              <a:buClrTx/>
              <a:buFontTx/>
            </a:pPr>
            <a:r>
              <a:rPr lang="ru-RU" sz="1400" b="1" dirty="0" smtClean="0">
                <a:solidFill>
                  <a:schemeClr val="tx1"/>
                </a:solidFill>
                <a:latin typeface="Century Gothic" panose="020B0502020202020204" pitchFamily="34" charset="0"/>
                <a:ea typeface="Times New Roman" panose="02020603050405020304" pitchFamily="18" charset="0"/>
              </a:rPr>
              <a:t>Письма </a:t>
            </a:r>
            <a:r>
              <a:rPr lang="ru-RU" sz="1400" b="1" dirty="0" err="1" smtClean="0">
                <a:solidFill>
                  <a:schemeClr val="tx1"/>
                </a:solidFill>
                <a:latin typeface="Century Gothic" panose="020B0502020202020204" pitchFamily="34" charset="0"/>
                <a:ea typeface="Times New Roman" panose="02020603050405020304" pitchFamily="18" charset="0"/>
              </a:rPr>
              <a:t>Минпросвещения</a:t>
            </a:r>
            <a:r>
              <a:rPr lang="ru-RU" sz="1400" b="1" dirty="0" smtClean="0">
                <a:solidFill>
                  <a:schemeClr val="tx1"/>
                </a:solidFill>
                <a:latin typeface="Century Gothic" panose="020B0502020202020204" pitchFamily="34" charset="0"/>
                <a:ea typeface="Times New Roman" panose="02020603050405020304" pitchFamily="18" charset="0"/>
              </a:rPr>
              <a:t> России:</a:t>
            </a:r>
          </a:p>
          <a:p>
            <a:pPr algn="just">
              <a:buClrTx/>
              <a:buFontTx/>
            </a:pPr>
            <a:r>
              <a:rPr lang="ru-RU" sz="1400" dirty="0" smtClean="0">
                <a:solidFill>
                  <a:schemeClr val="tx1"/>
                </a:solidFill>
                <a:latin typeface="Century Gothic" panose="020B0502020202020204" pitchFamily="34" charset="0"/>
                <a:ea typeface="Times New Roman" panose="02020603050405020304" pitchFamily="18" charset="0"/>
              </a:rPr>
              <a:t>- от 11.11.2021 №03-1899 «Об обеспечении учебными изданиями (учебниками и учебными пособиями) обучающихся в 2022/23 учебному году»</a:t>
            </a:r>
          </a:p>
          <a:p>
            <a:pPr algn="just">
              <a:buClrTx/>
              <a:buFontTx/>
            </a:pPr>
            <a:r>
              <a:rPr lang="ru-RU" sz="1400" dirty="0" smtClean="0">
                <a:solidFill>
                  <a:schemeClr val="tx1"/>
                </a:solidFill>
                <a:latin typeface="Century Gothic" panose="020B0502020202020204" pitchFamily="34" charset="0"/>
                <a:ea typeface="Times New Roman" panose="02020603050405020304" pitchFamily="18" charset="0"/>
              </a:rPr>
              <a:t>- от 21.12.2021 № 03-2195 «О направлении материалов» (материалы по формированию функциональной грамотности обучающихся)</a:t>
            </a:r>
          </a:p>
          <a:p>
            <a:pPr algn="just">
              <a:buClrTx/>
              <a:buFontTx/>
            </a:pPr>
            <a:r>
              <a:rPr lang="ru-RU" sz="1400" dirty="0" smtClean="0">
                <a:solidFill>
                  <a:schemeClr val="tx1"/>
                </a:solidFill>
                <a:latin typeface="Century Gothic" panose="020B0502020202020204" pitchFamily="34" charset="0"/>
                <a:ea typeface="Times New Roman" panose="02020603050405020304" pitchFamily="18" charset="0"/>
              </a:rPr>
              <a:t>- от 15.02.2022 № АЗ-113/03 «О направлении методических рекомендаций» (о введении федеральных государственных образовательных стандартов начального общего и основного общего образования)</a:t>
            </a:r>
          </a:p>
          <a:p>
            <a:pPr algn="just">
              <a:buClrTx/>
              <a:buFontTx/>
            </a:pPr>
            <a:r>
              <a:rPr lang="ru-RU" sz="1400" dirty="0" smtClean="0">
                <a:solidFill>
                  <a:schemeClr val="tx1"/>
                </a:solidFill>
                <a:latin typeface="Century Gothic" panose="020B0502020202020204" pitchFamily="34" charset="0"/>
                <a:ea typeface="Times New Roman" panose="02020603050405020304" pitchFamily="18" charset="0"/>
              </a:rPr>
              <a:t>- от 05.07.2022 № ТВ-1290/03 «Об организации внеурочной деятельности в рамках реализации обновленных федеральных государственных образовательных стандартов начального общего и основного общего образования»</a:t>
            </a:r>
          </a:p>
          <a:p>
            <a:pPr>
              <a:buClrTx/>
              <a:buFontTx/>
            </a:pPr>
            <a:endParaRPr lang="ru-RU" sz="1400" dirty="0">
              <a:latin typeface="Century Gothic" panose="020B0502020202020204" pitchFamily="34" charset="0"/>
            </a:endParaRPr>
          </a:p>
        </p:txBody>
      </p:sp>
      <p:grpSp>
        <p:nvGrpSpPr>
          <p:cNvPr id="41" name="Google Shape;613;p37"/>
          <p:cNvGrpSpPr/>
          <p:nvPr/>
        </p:nvGrpSpPr>
        <p:grpSpPr>
          <a:xfrm>
            <a:off x="127183" y="2405998"/>
            <a:ext cx="333016" cy="333016"/>
            <a:chOff x="2594050" y="1631825"/>
            <a:chExt cx="439625" cy="439625"/>
          </a:xfrm>
        </p:grpSpPr>
        <p:sp>
          <p:nvSpPr>
            <p:cNvPr id="42"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ln w="1270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ln w="1270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ln w="1270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ln w="1270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47243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CF83EA-9609-E83F-CA4E-2990676220C5}"/>
              </a:ext>
            </a:extLst>
          </p:cNvPr>
          <p:cNvSpPr>
            <a:spLocks noGrp="1"/>
          </p:cNvSpPr>
          <p:nvPr>
            <p:ph type="title"/>
          </p:nvPr>
        </p:nvSpPr>
        <p:spPr>
          <a:xfrm>
            <a:off x="268514" y="558800"/>
            <a:ext cx="5771322" cy="410817"/>
          </a:xfrm>
        </p:spPr>
        <p:txBody>
          <a:bodyPr>
            <a:noAutofit/>
          </a:bodyPr>
          <a:lstStyle/>
          <a:p>
            <a:r>
              <a:rPr lang="ru-RU" dirty="0">
                <a:solidFill>
                  <a:schemeClr val="bg1"/>
                </a:solidFill>
                <a:latin typeface="Century Gothic" panose="020B0502020202020204" pitchFamily="34" charset="0"/>
              </a:rPr>
              <a:t>Предметные концепции</a:t>
            </a:r>
          </a:p>
        </p:txBody>
      </p:sp>
      <p:pic>
        <p:nvPicPr>
          <p:cNvPr id="5" name="Объект 4">
            <a:extLst>
              <a:ext uri="{FF2B5EF4-FFF2-40B4-BE49-F238E27FC236}">
                <a16:creationId xmlns:a16="http://schemas.microsoft.com/office/drawing/2014/main" id="{6C6E930E-8492-B9F1-162B-9BF9426036AE}"/>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4819" t="6870" r="6025" b="37748"/>
          <a:stretch/>
        </p:blipFill>
        <p:spPr>
          <a:xfrm>
            <a:off x="268514" y="1207768"/>
            <a:ext cx="5500416" cy="3792406"/>
          </a:xfrm>
        </p:spPr>
      </p:pic>
      <p:pic>
        <p:nvPicPr>
          <p:cNvPr id="7" name="Рисунок 6">
            <a:extLst>
              <a:ext uri="{FF2B5EF4-FFF2-40B4-BE49-F238E27FC236}">
                <a16:creationId xmlns:a16="http://schemas.microsoft.com/office/drawing/2014/main" id="{B9EB27A5-CACD-5E44-28F7-23D77A02550B}"/>
              </a:ext>
            </a:extLst>
          </p:cNvPr>
          <p:cNvPicPr>
            <a:picLocks noChangeAspect="1"/>
          </p:cNvPicPr>
          <p:nvPr/>
        </p:nvPicPr>
        <p:blipFill rotWithShape="1">
          <a:blip r:embed="rId4">
            <a:extLst>
              <a:ext uri="{28A0092B-C50C-407E-A947-70E740481C1C}">
                <a14:useLocalDpi xmlns:a14="http://schemas.microsoft.com/office/drawing/2010/main" val="0"/>
              </a:ext>
            </a:extLst>
          </a:blip>
          <a:srcRect l="9517" t="50574" r="5867" b="5572"/>
          <a:stretch/>
        </p:blipFill>
        <p:spPr>
          <a:xfrm>
            <a:off x="5364824" y="28828"/>
            <a:ext cx="3708401" cy="2083518"/>
          </a:xfrm>
          <a:prstGeom prst="rect">
            <a:avLst/>
          </a:prstGeom>
        </p:spPr>
      </p:pic>
      <p:sp>
        <p:nvSpPr>
          <p:cNvPr id="3" name="Прямоугольник 2"/>
          <p:cNvSpPr/>
          <p:nvPr/>
        </p:nvSpPr>
        <p:spPr>
          <a:xfrm>
            <a:off x="1378857" y="3526971"/>
            <a:ext cx="1045029" cy="522515"/>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ru-RU"/>
          </a:p>
        </p:txBody>
      </p:sp>
    </p:spTree>
    <p:extLst>
      <p:ext uri="{BB962C8B-B14F-4D97-AF65-F5344CB8AC3E}">
        <p14:creationId xmlns:p14="http://schemas.microsoft.com/office/powerpoint/2010/main" val="4166707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CF83EA-9609-E83F-CA4E-2990676220C5}"/>
              </a:ext>
            </a:extLst>
          </p:cNvPr>
          <p:cNvSpPr>
            <a:spLocks noGrp="1"/>
          </p:cNvSpPr>
          <p:nvPr>
            <p:ph type="title"/>
          </p:nvPr>
        </p:nvSpPr>
        <p:spPr>
          <a:xfrm>
            <a:off x="125897" y="530088"/>
            <a:ext cx="5638800" cy="410817"/>
          </a:xfrm>
        </p:spPr>
        <p:txBody>
          <a:bodyPr>
            <a:noAutofit/>
          </a:bodyPr>
          <a:lstStyle/>
          <a:p>
            <a:pPr algn="ctr"/>
            <a:r>
              <a:rPr lang="ru-RU" sz="1800" dirty="0" smtClean="0">
                <a:latin typeface="Century Gothic" panose="020B0502020202020204" pitchFamily="34" charset="0"/>
              </a:rPr>
              <a:t>Значение географии и географического образования в России и современном мире</a:t>
            </a:r>
            <a:endParaRPr lang="ru-RU" sz="1800" dirty="0">
              <a:solidFill>
                <a:schemeClr val="bg2">
                  <a:lumMod val="50000"/>
                </a:schemeClr>
              </a:solidFill>
              <a:latin typeface="Century Gothic" panose="020B0502020202020204" pitchFamily="34" charset="0"/>
            </a:endParaRPr>
          </a:p>
        </p:txBody>
      </p:sp>
      <p:pic>
        <p:nvPicPr>
          <p:cNvPr id="3" name="Рисунок 2"/>
          <p:cNvPicPr>
            <a:picLocks noChangeAspect="1"/>
          </p:cNvPicPr>
          <p:nvPr/>
        </p:nvPicPr>
        <p:blipFill>
          <a:blip r:embed="rId3"/>
          <a:stretch>
            <a:fillRect/>
          </a:stretch>
        </p:blipFill>
        <p:spPr>
          <a:xfrm>
            <a:off x="5824920" y="35339"/>
            <a:ext cx="3206436" cy="2254526"/>
          </a:xfrm>
          <a:prstGeom prst="rect">
            <a:avLst/>
          </a:prstGeom>
          <a:ln>
            <a:solidFill>
              <a:schemeClr val="bg1">
                <a:lumMod val="65000"/>
              </a:schemeClr>
            </a:solidFill>
          </a:ln>
        </p:spPr>
      </p:pic>
      <p:graphicFrame>
        <p:nvGraphicFramePr>
          <p:cNvPr id="4" name="Схема 3"/>
          <p:cNvGraphicFramePr/>
          <p:nvPr>
            <p:extLst>
              <p:ext uri="{D42A27DB-BD31-4B8C-83A1-F6EECF244321}">
                <p14:modId xmlns:p14="http://schemas.microsoft.com/office/powerpoint/2010/main" val="297617461"/>
              </p:ext>
            </p:extLst>
          </p:nvPr>
        </p:nvGraphicFramePr>
        <p:xfrm>
          <a:off x="-165358" y="1162602"/>
          <a:ext cx="75934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9311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17444"/>
            <a:ext cx="6427304" cy="707886"/>
          </a:xfrm>
          <a:prstGeom prst="rect">
            <a:avLst/>
          </a:prstGeom>
          <a:noFill/>
        </p:spPr>
        <p:txBody>
          <a:bodyPr wrap="square" rtlCol="0">
            <a:spAutoFit/>
          </a:bodyPr>
          <a:lstStyle/>
          <a:p>
            <a:r>
              <a:rPr lang="ru-RU" sz="2000" b="1" dirty="0" smtClean="0">
                <a:solidFill>
                  <a:schemeClr val="bg1"/>
                </a:solidFill>
                <a:latin typeface="Century Gothic" panose="020B0502020202020204" pitchFamily="34" charset="0"/>
              </a:rPr>
              <a:t>Основные изменения в обновленных ФГОС НОО и ООО</a:t>
            </a:r>
            <a:endParaRPr lang="ru-RU" sz="2000" b="1" dirty="0">
              <a:solidFill>
                <a:schemeClr val="bg1"/>
              </a:solidFill>
              <a:latin typeface="Century Gothic" panose="020B0502020202020204" pitchFamily="34" charset="0"/>
            </a:endParaRPr>
          </a:p>
        </p:txBody>
      </p:sp>
      <p:sp>
        <p:nvSpPr>
          <p:cNvPr id="15" name="Скругленный прямоугольник 14"/>
          <p:cNvSpPr/>
          <p:nvPr/>
        </p:nvSpPr>
        <p:spPr>
          <a:xfrm>
            <a:off x="174927" y="1461942"/>
            <a:ext cx="4238047" cy="7467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783">
              <a:buClrTx/>
              <a:defRPr/>
            </a:pPr>
            <a:r>
              <a:rPr lang="ru-RU" sz="1600" kern="1200" dirty="0">
                <a:solidFill>
                  <a:prstClr val="black"/>
                </a:solidFill>
                <a:latin typeface="Century Gothic" panose="020B0502020202020204" pitchFamily="34" charset="0"/>
                <a:cs typeface="Times New Roman"/>
              </a:rPr>
              <a:t>Детализированы требования к результатам и условиям реализации основных образовательных программ </a:t>
            </a:r>
            <a:endParaRPr lang="ru-RU" sz="2400" kern="1200" dirty="0">
              <a:solidFill>
                <a:prstClr val="black"/>
              </a:solidFill>
              <a:latin typeface="Century Gothic" panose="020B0502020202020204" pitchFamily="34" charset="0"/>
            </a:endParaRPr>
          </a:p>
        </p:txBody>
      </p:sp>
      <p:sp>
        <p:nvSpPr>
          <p:cNvPr id="16" name="Скругленный прямоугольник 15"/>
          <p:cNvSpPr/>
          <p:nvPr/>
        </p:nvSpPr>
        <p:spPr>
          <a:xfrm>
            <a:off x="174927" y="2335360"/>
            <a:ext cx="4238047" cy="7467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783">
              <a:buClrTx/>
              <a:defRPr/>
            </a:pPr>
            <a:r>
              <a:rPr lang="ru-RU" sz="1600" kern="1200" dirty="0">
                <a:solidFill>
                  <a:prstClr val="black"/>
                </a:solidFill>
                <a:latin typeface="Century Gothic" panose="020B0502020202020204" pitchFamily="34" charset="0"/>
              </a:rPr>
              <a:t>Изменился перечень предметных областей, учебных предметов, курсов и модулей</a:t>
            </a:r>
          </a:p>
        </p:txBody>
      </p:sp>
      <p:sp>
        <p:nvSpPr>
          <p:cNvPr id="17" name="Скругленный прямоугольник 16"/>
          <p:cNvSpPr/>
          <p:nvPr/>
        </p:nvSpPr>
        <p:spPr>
          <a:xfrm>
            <a:off x="174927" y="3208778"/>
            <a:ext cx="4238047" cy="7467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783">
              <a:buClrTx/>
              <a:defRPr/>
            </a:pPr>
            <a:r>
              <a:rPr lang="ru-RU" sz="1600" kern="1200" dirty="0">
                <a:solidFill>
                  <a:prstClr val="black"/>
                </a:solidFill>
                <a:latin typeface="Century Gothic" panose="020B0502020202020204" pitchFamily="34" charset="0"/>
                <a:cs typeface="Times New Roman"/>
              </a:rPr>
              <a:t>Разъяснено понятие «современная информационно-образовательная среда»</a:t>
            </a:r>
            <a:endParaRPr lang="ru-RU" sz="2400" kern="1200" dirty="0">
              <a:solidFill>
                <a:prstClr val="black"/>
              </a:solidFill>
              <a:latin typeface="Century Gothic" panose="020B0502020202020204" pitchFamily="34" charset="0"/>
            </a:endParaRPr>
          </a:p>
        </p:txBody>
      </p:sp>
      <p:sp>
        <p:nvSpPr>
          <p:cNvPr id="18" name="Скругленный прямоугольник 17"/>
          <p:cNvSpPr/>
          <p:nvPr/>
        </p:nvSpPr>
        <p:spPr>
          <a:xfrm>
            <a:off x="174927" y="4076156"/>
            <a:ext cx="4238047" cy="7467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783">
              <a:buClrTx/>
              <a:defRPr/>
            </a:pPr>
            <a:r>
              <a:rPr lang="ru-RU" sz="1600" kern="1200" dirty="0">
                <a:solidFill>
                  <a:prstClr val="black"/>
                </a:solidFill>
                <a:latin typeface="Century Gothic" panose="020B0502020202020204" pitchFamily="34" charset="0"/>
              </a:rPr>
              <a:t>Детализированы условия использования электронных средств обучения, дистанционных технологий  </a:t>
            </a:r>
          </a:p>
        </p:txBody>
      </p:sp>
      <p:sp>
        <p:nvSpPr>
          <p:cNvPr id="20" name="Скругленный прямоугольник 19"/>
          <p:cNvSpPr/>
          <p:nvPr/>
        </p:nvSpPr>
        <p:spPr>
          <a:xfrm>
            <a:off x="4713266" y="1461942"/>
            <a:ext cx="4238047" cy="7467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783">
              <a:buClrTx/>
              <a:defRPr/>
            </a:pPr>
            <a:r>
              <a:rPr lang="ru-RU" sz="1600" kern="1200" dirty="0">
                <a:solidFill>
                  <a:prstClr val="black"/>
                </a:solidFill>
                <a:latin typeface="Century Gothic" panose="020B0502020202020204" pitchFamily="34" charset="0"/>
                <a:cs typeface="Times New Roman"/>
              </a:rPr>
              <a:t>Изменился общий объем аудиторной нагрузки обучающихся</a:t>
            </a:r>
          </a:p>
        </p:txBody>
      </p:sp>
      <p:sp>
        <p:nvSpPr>
          <p:cNvPr id="21" name="Скругленный прямоугольник 20"/>
          <p:cNvSpPr/>
          <p:nvPr/>
        </p:nvSpPr>
        <p:spPr>
          <a:xfrm>
            <a:off x="4713266" y="2335360"/>
            <a:ext cx="4238047" cy="7467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783">
              <a:buClrTx/>
              <a:defRPr/>
            </a:pPr>
            <a:r>
              <a:rPr lang="ru-RU" sz="1600" kern="1200" dirty="0">
                <a:solidFill>
                  <a:prstClr val="black"/>
                </a:solidFill>
                <a:latin typeface="Century Gothic" panose="020B0502020202020204" pitchFamily="34" charset="0"/>
                <a:cs typeface="Times New Roman"/>
              </a:rPr>
              <a:t>Изменился объем урочной и внеурочной деятельности</a:t>
            </a:r>
          </a:p>
        </p:txBody>
      </p:sp>
      <p:sp>
        <p:nvSpPr>
          <p:cNvPr id="22" name="Скругленный прямоугольник 21"/>
          <p:cNvSpPr/>
          <p:nvPr/>
        </p:nvSpPr>
        <p:spPr>
          <a:xfrm>
            <a:off x="4713266" y="3208778"/>
            <a:ext cx="4238047" cy="7467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783">
              <a:buClrTx/>
              <a:defRPr/>
            </a:pPr>
            <a:r>
              <a:rPr lang="ru-RU" sz="1600" kern="1200" dirty="0">
                <a:solidFill>
                  <a:prstClr val="black"/>
                </a:solidFill>
                <a:latin typeface="Century Gothic" panose="020B0502020202020204" pitchFamily="34" charset="0"/>
                <a:cs typeface="Times New Roman"/>
              </a:rPr>
              <a:t>Детализирован воспитательный компонент в деятельности учителя и школы</a:t>
            </a:r>
            <a:endParaRPr lang="ru-RU" sz="2400" kern="1200" dirty="0">
              <a:solidFill>
                <a:prstClr val="black"/>
              </a:solidFill>
              <a:latin typeface="Century Gothic" panose="020B0502020202020204" pitchFamily="34" charset="0"/>
            </a:endParaRPr>
          </a:p>
        </p:txBody>
      </p:sp>
      <p:sp>
        <p:nvSpPr>
          <p:cNvPr id="23" name="Скругленный прямоугольник 22"/>
          <p:cNvSpPr/>
          <p:nvPr/>
        </p:nvSpPr>
        <p:spPr>
          <a:xfrm>
            <a:off x="4713266" y="4076156"/>
            <a:ext cx="4238047" cy="7467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783">
              <a:buClrTx/>
              <a:defRPr/>
            </a:pPr>
            <a:r>
              <a:rPr lang="ru-RU" sz="1600" kern="1200" dirty="0">
                <a:solidFill>
                  <a:prstClr val="black"/>
                </a:solidFill>
                <a:latin typeface="Century Gothic" panose="020B0502020202020204" pitchFamily="34" charset="0"/>
              </a:rPr>
              <a:t>Изменились требования к оснащению кабинетов</a:t>
            </a:r>
          </a:p>
        </p:txBody>
      </p:sp>
    </p:spTree>
    <p:extLst>
      <p:ext uri="{BB962C8B-B14F-4D97-AF65-F5344CB8AC3E}">
        <p14:creationId xmlns:p14="http://schemas.microsoft.com/office/powerpoint/2010/main" val="1173606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4"/>
          <p:cNvSpPr txBox="1"/>
          <p:nvPr/>
        </p:nvSpPr>
        <p:spPr>
          <a:xfrm>
            <a:off x="236408" y="1630372"/>
            <a:ext cx="4155978" cy="3456716"/>
          </a:xfrm>
          <a:prstGeom prst="rect">
            <a:avLst/>
          </a:prstGeom>
        </p:spPr>
        <p:txBody>
          <a:bodyPr vert="horz" wrap="square" lIns="0" tIns="9525" rIns="0" bIns="0" rtlCol="0">
            <a:spAutoFit/>
          </a:bodyPr>
          <a:lstStyle/>
          <a:p>
            <a:pPr marL="0" indent="0">
              <a:buNone/>
            </a:pPr>
            <a:r>
              <a:rPr lang="ru-RU" dirty="0">
                <a:latin typeface="Century Gothic" panose="020B0502020202020204" pitchFamily="34" charset="0"/>
              </a:rPr>
              <a:t>1) формирование представлений о географии, её роли в освоении планеты человеком, о географических знаниях как компоненте научной картины мира, их необходимости для решения современных практических задач человечества и своей страны, в том числе задачи охраны окружающей среды и рационального природопользования;</a:t>
            </a:r>
          </a:p>
          <a:p>
            <a:pPr marL="0" indent="0">
              <a:buNone/>
            </a:pPr>
            <a:r>
              <a:rPr lang="ru-RU" dirty="0">
                <a:latin typeface="Century Gothic" panose="020B0502020202020204" pitchFamily="34" charset="0"/>
              </a:rPr>
              <a:t>2) формирование первичных компетенций использования территориального подхода как основы географического мышления для осознания своего места в целостном, многообразном и быстро изменяющемся мире и адекватной ориентации в нём;</a:t>
            </a:r>
          </a:p>
          <a:p>
            <a:pPr marL="0" indent="0">
              <a:buNone/>
            </a:pPr>
            <a:r>
              <a:rPr lang="ru-RU" dirty="0">
                <a:latin typeface="Century Gothic" panose="020B0502020202020204" pitchFamily="34" charset="0"/>
              </a:rPr>
              <a:t>3)…</a:t>
            </a:r>
            <a:endParaRPr lang="ru-RU" spc="-15" dirty="0">
              <a:solidFill>
                <a:schemeClr val="tx1"/>
              </a:solidFill>
              <a:latin typeface="Century Gothic" panose="020B0502020202020204" pitchFamily="34" charset="0"/>
            </a:endParaRPr>
          </a:p>
        </p:txBody>
      </p:sp>
      <p:pic>
        <p:nvPicPr>
          <p:cNvPr id="39" name="Рисунок 38"/>
          <p:cNvPicPr>
            <a:picLocks noChangeAspect="1"/>
          </p:cNvPicPr>
          <p:nvPr/>
        </p:nvPicPr>
        <p:blipFill>
          <a:blip r:embed="rId3"/>
          <a:stretch>
            <a:fillRect/>
          </a:stretch>
        </p:blipFill>
        <p:spPr>
          <a:xfrm>
            <a:off x="6423928" y="3690730"/>
            <a:ext cx="2728161" cy="1457552"/>
          </a:xfrm>
          <a:prstGeom prst="rect">
            <a:avLst/>
          </a:prstGeom>
        </p:spPr>
      </p:pic>
      <p:sp>
        <p:nvSpPr>
          <p:cNvPr id="3" name="Прямоугольник 2"/>
          <p:cNvSpPr/>
          <p:nvPr/>
        </p:nvSpPr>
        <p:spPr>
          <a:xfrm>
            <a:off x="159359" y="349942"/>
            <a:ext cx="6331248" cy="830997"/>
          </a:xfrm>
          <a:prstGeom prst="rect">
            <a:avLst/>
          </a:prstGeom>
        </p:spPr>
        <p:txBody>
          <a:bodyPr wrap="square">
            <a:spAutoFit/>
          </a:bodyPr>
          <a:lstStyle/>
          <a:p>
            <a:r>
              <a:rPr lang="ru-RU" sz="2400" b="1" spc="-4" dirty="0">
                <a:solidFill>
                  <a:schemeClr val="bg1"/>
                </a:solidFill>
                <a:latin typeface="Century Gothic" panose="020B0502020202020204" pitchFamily="34" charset="0"/>
              </a:rPr>
              <a:t>Детализация</a:t>
            </a:r>
            <a:r>
              <a:rPr lang="ru-RU" sz="2400" b="1" spc="-71" dirty="0">
                <a:solidFill>
                  <a:schemeClr val="bg1"/>
                </a:solidFill>
                <a:latin typeface="Century Gothic" panose="020B0502020202020204" pitchFamily="34" charset="0"/>
              </a:rPr>
              <a:t> </a:t>
            </a:r>
            <a:r>
              <a:rPr lang="ru-RU" sz="2400" b="1" spc="-8" dirty="0">
                <a:solidFill>
                  <a:schemeClr val="bg1"/>
                </a:solidFill>
                <a:latin typeface="Century Gothic" panose="020B0502020202020204" pitchFamily="34" charset="0"/>
              </a:rPr>
              <a:t>требований </a:t>
            </a:r>
            <a:r>
              <a:rPr lang="ru-RU" sz="2400" b="1" dirty="0">
                <a:solidFill>
                  <a:schemeClr val="bg1"/>
                </a:solidFill>
                <a:latin typeface="Century Gothic" panose="020B0502020202020204" pitchFamily="34" charset="0"/>
              </a:rPr>
              <a:t>к</a:t>
            </a:r>
            <a:r>
              <a:rPr lang="ru-RU" sz="2400" b="1" spc="-15" dirty="0">
                <a:solidFill>
                  <a:schemeClr val="bg1"/>
                </a:solidFill>
                <a:latin typeface="Century Gothic" panose="020B0502020202020204" pitchFamily="34" charset="0"/>
              </a:rPr>
              <a:t> </a:t>
            </a:r>
            <a:r>
              <a:rPr lang="ru-RU" sz="2400" b="1" spc="-8" dirty="0" smtClean="0">
                <a:solidFill>
                  <a:schemeClr val="bg1"/>
                </a:solidFill>
                <a:latin typeface="Century Gothic" panose="020B0502020202020204" pitchFamily="34" charset="0"/>
              </a:rPr>
              <a:t>предметным результатам (география)</a:t>
            </a:r>
            <a:endParaRPr lang="ru-RU" sz="2400" dirty="0">
              <a:solidFill>
                <a:schemeClr val="bg1"/>
              </a:solidFill>
            </a:endParaRPr>
          </a:p>
        </p:txBody>
      </p:sp>
      <p:sp>
        <p:nvSpPr>
          <p:cNvPr id="31" name="object 3"/>
          <p:cNvSpPr txBox="1"/>
          <p:nvPr/>
        </p:nvSpPr>
        <p:spPr>
          <a:xfrm>
            <a:off x="589654" y="1324248"/>
            <a:ext cx="8086380" cy="286617"/>
          </a:xfrm>
          <a:prstGeom prst="rect">
            <a:avLst/>
          </a:prstGeom>
        </p:spPr>
        <p:txBody>
          <a:bodyPr vert="horz" wrap="square" lIns="0" tIns="9525" rIns="0" bIns="0" rtlCol="0">
            <a:spAutoFit/>
          </a:bodyPr>
          <a:lstStyle/>
          <a:p>
            <a:pPr marL="9525" defTabSz="685800">
              <a:spcBef>
                <a:spcPts val="75"/>
              </a:spcBef>
              <a:buClrTx/>
              <a:tabLst>
                <a:tab pos="4071836" algn="l"/>
              </a:tabLst>
            </a:pPr>
            <a:r>
              <a:rPr sz="1800" b="1" kern="1200" spc="-8" dirty="0">
                <a:solidFill>
                  <a:prstClr val="black"/>
                </a:solidFill>
                <a:latin typeface="Century Gothic" panose="020B0502020202020204" pitchFamily="34" charset="0"/>
                <a:ea typeface="+mn-ea"/>
              </a:rPr>
              <a:t>Действующий</a:t>
            </a:r>
            <a:r>
              <a:rPr sz="1800" b="1" kern="1200" spc="49" dirty="0">
                <a:solidFill>
                  <a:prstClr val="black"/>
                </a:solidFill>
                <a:latin typeface="Century Gothic" panose="020B0502020202020204" pitchFamily="34" charset="0"/>
                <a:ea typeface="+mn-ea"/>
              </a:rPr>
              <a:t> </a:t>
            </a:r>
            <a:r>
              <a:rPr sz="1800" b="1" kern="1200" spc="-8" dirty="0">
                <a:solidFill>
                  <a:prstClr val="black"/>
                </a:solidFill>
                <a:latin typeface="Century Gothic" panose="020B0502020202020204" pitchFamily="34" charset="0"/>
                <a:ea typeface="+mn-ea"/>
              </a:rPr>
              <a:t>ФГОС:</a:t>
            </a:r>
            <a:r>
              <a:rPr sz="1800" b="1" kern="1200" spc="-8" dirty="0">
                <a:solidFill>
                  <a:srgbClr val="2E5496"/>
                </a:solidFill>
                <a:latin typeface="Century Gothic" panose="020B0502020202020204" pitchFamily="34" charset="0"/>
                <a:ea typeface="+mn-ea"/>
              </a:rPr>
              <a:t>	</a:t>
            </a:r>
            <a:r>
              <a:rPr lang="ru-RU" sz="1800" b="1" kern="1200" spc="-8" dirty="0" smtClean="0">
                <a:solidFill>
                  <a:srgbClr val="2E5496"/>
                </a:solidFill>
                <a:latin typeface="Century Gothic" panose="020B0502020202020204" pitchFamily="34" charset="0"/>
                <a:ea typeface="+mn-ea"/>
              </a:rPr>
              <a:t>                     Обновлённый </a:t>
            </a:r>
            <a:r>
              <a:rPr sz="1800" b="1" kern="1200" spc="-8" dirty="0" smtClean="0">
                <a:solidFill>
                  <a:srgbClr val="2E5496"/>
                </a:solidFill>
                <a:latin typeface="Century Gothic" panose="020B0502020202020204" pitchFamily="34" charset="0"/>
                <a:ea typeface="+mn-ea"/>
              </a:rPr>
              <a:t>ФГОС</a:t>
            </a:r>
            <a:r>
              <a:rPr sz="1800" b="1" kern="1200" spc="-8" dirty="0">
                <a:solidFill>
                  <a:srgbClr val="2E5496"/>
                </a:solidFill>
                <a:latin typeface="Century Gothic" panose="020B0502020202020204" pitchFamily="34" charset="0"/>
                <a:ea typeface="+mn-ea"/>
              </a:rPr>
              <a:t>:</a:t>
            </a:r>
            <a:endParaRPr sz="1800" kern="1200" dirty="0">
              <a:solidFill>
                <a:prstClr val="black"/>
              </a:solidFill>
              <a:latin typeface="Century Gothic" panose="020B0502020202020204" pitchFamily="34" charset="0"/>
              <a:ea typeface="+mn-ea"/>
            </a:endParaRPr>
          </a:p>
        </p:txBody>
      </p:sp>
      <p:sp>
        <p:nvSpPr>
          <p:cNvPr id="2" name="Прямоугольник 1"/>
          <p:cNvSpPr/>
          <p:nvPr/>
        </p:nvSpPr>
        <p:spPr>
          <a:xfrm>
            <a:off x="4335236" y="1610865"/>
            <a:ext cx="4808764" cy="3747180"/>
          </a:xfrm>
          <a:prstGeom prst="rect">
            <a:avLst/>
          </a:prstGeom>
        </p:spPr>
        <p:txBody>
          <a:bodyPr wrap="square">
            <a:spAutoFit/>
          </a:bodyPr>
          <a:lstStyle/>
          <a:p>
            <a:r>
              <a:rPr lang="ru-RU" dirty="0">
                <a:latin typeface="Century Gothic" panose="020B0502020202020204" pitchFamily="34" charset="0"/>
              </a:rPr>
              <a:t>— Приводить примеры географических объектов, процессов и явлений, изучаемых различными ветвями географической науки;</a:t>
            </a:r>
          </a:p>
          <a:p>
            <a:r>
              <a:rPr lang="ru-RU" dirty="0">
                <a:latin typeface="Century Gothic" panose="020B0502020202020204" pitchFamily="34" charset="0"/>
              </a:rPr>
              <a:t>— приводить примеры методов исследования, применяемых в географии;</a:t>
            </a:r>
          </a:p>
          <a:p>
            <a:r>
              <a:rPr lang="ru-RU" dirty="0">
                <a:latin typeface="Century Gothic" panose="020B0502020202020204" pitchFamily="34" charset="0"/>
              </a:rPr>
              <a:t>— выбирать источники географической информации (картографические, текстовые, видео- и фотоизображения, </a:t>
            </a:r>
            <a:r>
              <a:rPr lang="ru-RU" dirty="0" err="1">
                <a:latin typeface="Century Gothic" panose="020B0502020202020204" pitchFamily="34" charset="0"/>
              </a:rPr>
              <a:t>интернет-ресурсы</a:t>
            </a:r>
            <a:r>
              <a:rPr lang="ru-RU" dirty="0">
                <a:latin typeface="Century Gothic" panose="020B0502020202020204" pitchFamily="34" charset="0"/>
              </a:rPr>
              <a:t>), необходимые для изучения истории географических открытий и важнейших географических исследований</a:t>
            </a:r>
          </a:p>
          <a:p>
            <a:r>
              <a:rPr lang="ru-RU" dirty="0">
                <a:latin typeface="Century Gothic" panose="020B0502020202020204" pitchFamily="34" charset="0"/>
              </a:rPr>
              <a:t>современности;</a:t>
            </a:r>
          </a:p>
          <a:p>
            <a:r>
              <a:rPr lang="ru-RU" dirty="0">
                <a:latin typeface="Century Gothic" panose="020B0502020202020204" pitchFamily="34" charset="0"/>
              </a:rPr>
              <a:t>— интегрировать и интерпретировать информацию о путешествиях и географических исследованиях Земли, представленную в одном или нескольких источниках;</a:t>
            </a:r>
          </a:p>
          <a:p>
            <a:r>
              <a:rPr lang="ru-RU" sz="1350" kern="1200" dirty="0">
                <a:solidFill>
                  <a:prstClr val="black"/>
                </a:solidFill>
                <a:latin typeface="Century Gothic" panose="020B0502020202020204" pitchFamily="34" charset="0"/>
                <a:cs typeface="Microsoft Sans Serif"/>
              </a:rPr>
              <a:t>…</a:t>
            </a:r>
          </a:p>
        </p:txBody>
      </p:sp>
    </p:spTree>
    <p:extLst>
      <p:ext uri="{BB962C8B-B14F-4D97-AF65-F5344CB8AC3E}">
        <p14:creationId xmlns:p14="http://schemas.microsoft.com/office/powerpoint/2010/main" val="3078089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p:cNvPicPr>
            <a:picLocks noChangeAspect="1"/>
          </p:cNvPicPr>
          <p:nvPr/>
        </p:nvPicPr>
        <p:blipFill>
          <a:blip r:embed="rId3"/>
          <a:stretch>
            <a:fillRect/>
          </a:stretch>
        </p:blipFill>
        <p:spPr>
          <a:xfrm>
            <a:off x="6423928" y="3690730"/>
            <a:ext cx="2728161" cy="1457552"/>
          </a:xfrm>
          <a:prstGeom prst="rect">
            <a:avLst/>
          </a:prstGeom>
        </p:spPr>
      </p:pic>
      <p:sp>
        <p:nvSpPr>
          <p:cNvPr id="3" name="Прямоугольник 2"/>
          <p:cNvSpPr/>
          <p:nvPr/>
        </p:nvSpPr>
        <p:spPr>
          <a:xfrm>
            <a:off x="706366" y="342193"/>
            <a:ext cx="5588417" cy="830997"/>
          </a:xfrm>
          <a:prstGeom prst="rect">
            <a:avLst/>
          </a:prstGeom>
        </p:spPr>
        <p:txBody>
          <a:bodyPr wrap="square">
            <a:spAutoFit/>
          </a:bodyPr>
          <a:lstStyle/>
          <a:p>
            <a:r>
              <a:rPr lang="ru-RU" sz="2400" b="1" spc="-4" dirty="0">
                <a:solidFill>
                  <a:schemeClr val="bg1"/>
                </a:solidFill>
                <a:latin typeface="Century Gothic" panose="020B0502020202020204" pitchFamily="34" charset="0"/>
              </a:rPr>
              <a:t>Детализация</a:t>
            </a:r>
            <a:r>
              <a:rPr lang="ru-RU" sz="2400" b="1" spc="-71" dirty="0">
                <a:solidFill>
                  <a:schemeClr val="bg1"/>
                </a:solidFill>
                <a:latin typeface="Century Gothic" panose="020B0502020202020204" pitchFamily="34" charset="0"/>
              </a:rPr>
              <a:t> </a:t>
            </a:r>
            <a:r>
              <a:rPr lang="ru-RU" sz="2400" b="1" spc="-8" dirty="0">
                <a:solidFill>
                  <a:schemeClr val="bg1"/>
                </a:solidFill>
                <a:latin typeface="Century Gothic" panose="020B0502020202020204" pitchFamily="34" charset="0"/>
              </a:rPr>
              <a:t>требований </a:t>
            </a:r>
            <a:r>
              <a:rPr lang="ru-RU" sz="2400" b="1" dirty="0">
                <a:solidFill>
                  <a:schemeClr val="bg1"/>
                </a:solidFill>
                <a:latin typeface="Century Gothic" panose="020B0502020202020204" pitchFamily="34" charset="0"/>
              </a:rPr>
              <a:t>к</a:t>
            </a:r>
            <a:r>
              <a:rPr lang="ru-RU" sz="2400" b="1" spc="-15" dirty="0">
                <a:solidFill>
                  <a:schemeClr val="bg1"/>
                </a:solidFill>
                <a:latin typeface="Century Gothic" panose="020B0502020202020204" pitchFamily="34" charset="0"/>
              </a:rPr>
              <a:t> </a:t>
            </a:r>
            <a:r>
              <a:rPr lang="ru-RU" sz="2400" b="1" spc="-30" dirty="0">
                <a:solidFill>
                  <a:schemeClr val="bg1"/>
                </a:solidFill>
                <a:latin typeface="Century Gothic" panose="020B0502020202020204" pitchFamily="34" charset="0"/>
              </a:rPr>
              <a:t>м</a:t>
            </a:r>
            <a:r>
              <a:rPr lang="ru-RU" sz="2400" b="1" spc="-8" dirty="0">
                <a:solidFill>
                  <a:schemeClr val="bg1"/>
                </a:solidFill>
                <a:latin typeface="Century Gothic" panose="020B0502020202020204" pitchFamily="34" charset="0"/>
              </a:rPr>
              <a:t>етапредметным результатам</a:t>
            </a:r>
            <a:endParaRPr lang="ru-RU" sz="2400" dirty="0">
              <a:solidFill>
                <a:schemeClr val="bg1"/>
              </a:solidFill>
            </a:endParaRPr>
          </a:p>
        </p:txBody>
      </p:sp>
      <p:grpSp>
        <p:nvGrpSpPr>
          <p:cNvPr id="19" name="Google Shape;271;p18"/>
          <p:cNvGrpSpPr/>
          <p:nvPr/>
        </p:nvGrpSpPr>
        <p:grpSpPr>
          <a:xfrm>
            <a:off x="312466" y="587260"/>
            <a:ext cx="309022" cy="376837"/>
            <a:chOff x="596350" y="929175"/>
            <a:chExt cx="407950" cy="497475"/>
          </a:xfrm>
        </p:grpSpPr>
        <p:sp>
          <p:nvSpPr>
            <p:cNvPr id="24"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object 3"/>
          <p:cNvSpPr txBox="1"/>
          <p:nvPr/>
        </p:nvSpPr>
        <p:spPr>
          <a:xfrm>
            <a:off x="589654" y="1324248"/>
            <a:ext cx="8086380" cy="286617"/>
          </a:xfrm>
          <a:prstGeom prst="rect">
            <a:avLst/>
          </a:prstGeom>
        </p:spPr>
        <p:txBody>
          <a:bodyPr vert="horz" wrap="square" lIns="0" tIns="9525" rIns="0" bIns="0" rtlCol="0">
            <a:spAutoFit/>
          </a:bodyPr>
          <a:lstStyle/>
          <a:p>
            <a:pPr marL="9525" defTabSz="685800">
              <a:spcBef>
                <a:spcPts val="75"/>
              </a:spcBef>
              <a:buClrTx/>
              <a:tabLst>
                <a:tab pos="4071836" algn="l"/>
              </a:tabLst>
            </a:pPr>
            <a:r>
              <a:rPr sz="1800" b="1" kern="1200" spc="-8" dirty="0">
                <a:solidFill>
                  <a:prstClr val="black"/>
                </a:solidFill>
                <a:latin typeface="Century Gothic" panose="020B0502020202020204" pitchFamily="34" charset="0"/>
                <a:ea typeface="+mn-ea"/>
              </a:rPr>
              <a:t>Действующий</a:t>
            </a:r>
            <a:r>
              <a:rPr sz="1800" b="1" kern="1200" spc="49" dirty="0">
                <a:solidFill>
                  <a:prstClr val="black"/>
                </a:solidFill>
                <a:latin typeface="Century Gothic" panose="020B0502020202020204" pitchFamily="34" charset="0"/>
                <a:ea typeface="+mn-ea"/>
              </a:rPr>
              <a:t> </a:t>
            </a:r>
            <a:r>
              <a:rPr sz="1800" b="1" kern="1200" spc="-8" dirty="0">
                <a:solidFill>
                  <a:prstClr val="black"/>
                </a:solidFill>
                <a:latin typeface="Century Gothic" panose="020B0502020202020204" pitchFamily="34" charset="0"/>
                <a:ea typeface="+mn-ea"/>
              </a:rPr>
              <a:t>ФГОС:</a:t>
            </a:r>
            <a:r>
              <a:rPr sz="1800" b="1" kern="1200" spc="-8" dirty="0">
                <a:solidFill>
                  <a:srgbClr val="2E5496"/>
                </a:solidFill>
                <a:latin typeface="Century Gothic" panose="020B0502020202020204" pitchFamily="34" charset="0"/>
                <a:ea typeface="+mn-ea"/>
              </a:rPr>
              <a:t>	</a:t>
            </a:r>
            <a:r>
              <a:rPr lang="ru-RU" sz="1800" b="1" kern="1200" spc="-8" dirty="0" smtClean="0">
                <a:solidFill>
                  <a:srgbClr val="2E5496"/>
                </a:solidFill>
                <a:latin typeface="Century Gothic" panose="020B0502020202020204" pitchFamily="34" charset="0"/>
                <a:ea typeface="+mn-ea"/>
              </a:rPr>
              <a:t>                     Обновлённый </a:t>
            </a:r>
            <a:r>
              <a:rPr sz="1800" b="1" kern="1200" spc="-8" dirty="0" smtClean="0">
                <a:solidFill>
                  <a:srgbClr val="2E5496"/>
                </a:solidFill>
                <a:latin typeface="Century Gothic" panose="020B0502020202020204" pitchFamily="34" charset="0"/>
                <a:ea typeface="+mn-ea"/>
              </a:rPr>
              <a:t>ФГОС</a:t>
            </a:r>
            <a:r>
              <a:rPr sz="1800" b="1" kern="1200" spc="-8" dirty="0">
                <a:solidFill>
                  <a:srgbClr val="2E5496"/>
                </a:solidFill>
                <a:latin typeface="Century Gothic" panose="020B0502020202020204" pitchFamily="34" charset="0"/>
                <a:ea typeface="+mn-ea"/>
              </a:rPr>
              <a:t>:</a:t>
            </a:r>
            <a:endParaRPr sz="1800" kern="1200" dirty="0">
              <a:solidFill>
                <a:prstClr val="black"/>
              </a:solidFill>
              <a:latin typeface="Century Gothic" panose="020B0502020202020204" pitchFamily="34" charset="0"/>
              <a:ea typeface="+mn-ea"/>
            </a:endParaRPr>
          </a:p>
        </p:txBody>
      </p:sp>
      <p:sp>
        <p:nvSpPr>
          <p:cNvPr id="33" name="object 4"/>
          <p:cNvSpPr txBox="1"/>
          <p:nvPr/>
        </p:nvSpPr>
        <p:spPr>
          <a:xfrm>
            <a:off x="236408" y="1630372"/>
            <a:ext cx="3016999" cy="1086836"/>
          </a:xfrm>
          <a:prstGeom prst="rect">
            <a:avLst/>
          </a:prstGeom>
        </p:spPr>
        <p:txBody>
          <a:bodyPr vert="horz" wrap="square" lIns="0" tIns="9525" rIns="0" bIns="0" rtlCol="0">
            <a:spAutoFit/>
          </a:bodyPr>
          <a:lstStyle/>
          <a:p>
            <a:pPr marL="9525" marR="3810" defTabSz="685800">
              <a:spcBef>
                <a:spcPts val="75"/>
              </a:spcBef>
              <a:buClrTx/>
            </a:pPr>
            <a:r>
              <a:rPr kern="1200" spc="-15" dirty="0">
                <a:solidFill>
                  <a:schemeClr val="bg2">
                    <a:lumMod val="50000"/>
                  </a:schemeClr>
                </a:solidFill>
                <a:latin typeface="Century Gothic" panose="020B0502020202020204" pitchFamily="34" charset="0"/>
                <a:ea typeface="+mn-ea"/>
                <a:cs typeface="Microsoft Sans Serif"/>
              </a:rPr>
              <a:t>«Метапредметные</a:t>
            </a:r>
            <a:r>
              <a:rPr kern="1200" spc="26" dirty="0">
                <a:solidFill>
                  <a:schemeClr val="bg2">
                    <a:lumMod val="50000"/>
                  </a:schemeClr>
                </a:solidFill>
                <a:latin typeface="Century Gothic" panose="020B0502020202020204" pitchFamily="34" charset="0"/>
                <a:ea typeface="+mn-ea"/>
                <a:cs typeface="Microsoft Sans Serif"/>
              </a:rPr>
              <a:t> </a:t>
            </a:r>
            <a:r>
              <a:rPr kern="1200" spc="-34" dirty="0">
                <a:solidFill>
                  <a:schemeClr val="bg2">
                    <a:lumMod val="50000"/>
                  </a:schemeClr>
                </a:solidFill>
                <a:latin typeface="Century Gothic" panose="020B0502020202020204" pitchFamily="34" charset="0"/>
                <a:ea typeface="+mn-ea"/>
                <a:cs typeface="Microsoft Sans Serif"/>
              </a:rPr>
              <a:t>результаты </a:t>
            </a:r>
            <a:r>
              <a:rPr kern="1200" spc="-30" dirty="0">
                <a:solidFill>
                  <a:schemeClr val="bg2">
                    <a:lumMod val="50000"/>
                  </a:schemeClr>
                </a:solidFill>
                <a:latin typeface="Century Gothic" panose="020B0502020202020204" pitchFamily="34" charset="0"/>
                <a:ea typeface="+mn-ea"/>
                <a:cs typeface="Microsoft Sans Serif"/>
              </a:rPr>
              <a:t> </a:t>
            </a:r>
            <a:r>
              <a:rPr kern="1200" spc="-8" dirty="0">
                <a:solidFill>
                  <a:schemeClr val="bg2">
                    <a:lumMod val="50000"/>
                  </a:schemeClr>
                </a:solidFill>
                <a:latin typeface="Century Gothic" panose="020B0502020202020204" pitchFamily="34" charset="0"/>
                <a:ea typeface="+mn-ea"/>
                <a:cs typeface="Microsoft Sans Serif"/>
              </a:rPr>
              <a:t>освоения</a:t>
            </a:r>
            <a:r>
              <a:rPr kern="1200" spc="23" dirty="0">
                <a:solidFill>
                  <a:schemeClr val="bg2">
                    <a:lumMod val="50000"/>
                  </a:schemeClr>
                </a:solidFill>
                <a:latin typeface="Century Gothic" panose="020B0502020202020204" pitchFamily="34" charset="0"/>
                <a:ea typeface="+mn-ea"/>
                <a:cs typeface="Microsoft Sans Serif"/>
              </a:rPr>
              <a:t> </a:t>
            </a:r>
            <a:r>
              <a:rPr kern="1200" spc="-8" dirty="0">
                <a:solidFill>
                  <a:schemeClr val="bg2">
                    <a:lumMod val="50000"/>
                  </a:schemeClr>
                </a:solidFill>
                <a:latin typeface="Century Gothic" panose="020B0502020202020204" pitchFamily="34" charset="0"/>
                <a:ea typeface="+mn-ea"/>
                <a:cs typeface="Microsoft Sans Serif"/>
              </a:rPr>
              <a:t>основной </a:t>
            </a:r>
            <a:r>
              <a:rPr kern="1200" spc="-4" dirty="0">
                <a:solidFill>
                  <a:schemeClr val="bg2">
                    <a:lumMod val="50000"/>
                  </a:schemeClr>
                </a:solidFill>
                <a:latin typeface="Century Gothic" panose="020B0502020202020204" pitchFamily="34" charset="0"/>
                <a:ea typeface="+mn-ea"/>
                <a:cs typeface="Microsoft Sans Serif"/>
              </a:rPr>
              <a:t> </a:t>
            </a:r>
            <a:r>
              <a:rPr kern="1200" spc="-19" dirty="0">
                <a:solidFill>
                  <a:schemeClr val="bg2">
                    <a:lumMod val="50000"/>
                  </a:schemeClr>
                </a:solidFill>
                <a:latin typeface="Century Gothic" panose="020B0502020202020204" pitchFamily="34" charset="0"/>
                <a:ea typeface="+mn-ea"/>
                <a:cs typeface="Microsoft Sans Serif"/>
              </a:rPr>
              <a:t>образовательной</a:t>
            </a:r>
            <a:r>
              <a:rPr kern="1200" spc="19" dirty="0">
                <a:solidFill>
                  <a:schemeClr val="bg2">
                    <a:lumMod val="50000"/>
                  </a:schemeClr>
                </a:solidFill>
                <a:latin typeface="Century Gothic" panose="020B0502020202020204" pitchFamily="34" charset="0"/>
                <a:ea typeface="+mn-ea"/>
                <a:cs typeface="Microsoft Sans Serif"/>
              </a:rPr>
              <a:t> </a:t>
            </a:r>
            <a:r>
              <a:rPr kern="1200" spc="-19" dirty="0">
                <a:solidFill>
                  <a:schemeClr val="bg2">
                    <a:lumMod val="50000"/>
                  </a:schemeClr>
                </a:solidFill>
                <a:latin typeface="Century Gothic" panose="020B0502020202020204" pitchFamily="34" charset="0"/>
                <a:ea typeface="+mn-ea"/>
                <a:cs typeface="Microsoft Sans Serif"/>
              </a:rPr>
              <a:t>программы </a:t>
            </a:r>
            <a:r>
              <a:rPr kern="1200" spc="-15" dirty="0">
                <a:solidFill>
                  <a:schemeClr val="bg2">
                    <a:lumMod val="50000"/>
                  </a:schemeClr>
                </a:solidFill>
                <a:latin typeface="Century Gothic" panose="020B0502020202020204" pitchFamily="34" charset="0"/>
                <a:ea typeface="+mn-ea"/>
                <a:cs typeface="Microsoft Sans Serif"/>
              </a:rPr>
              <a:t> начального</a:t>
            </a:r>
            <a:r>
              <a:rPr kern="1200" spc="4" dirty="0">
                <a:solidFill>
                  <a:schemeClr val="bg2">
                    <a:lumMod val="50000"/>
                  </a:schemeClr>
                </a:solidFill>
                <a:latin typeface="Century Gothic" panose="020B0502020202020204" pitchFamily="34" charset="0"/>
                <a:ea typeface="+mn-ea"/>
                <a:cs typeface="Microsoft Sans Serif"/>
              </a:rPr>
              <a:t> </a:t>
            </a:r>
            <a:r>
              <a:rPr kern="1200" spc="-15" dirty="0">
                <a:solidFill>
                  <a:schemeClr val="bg2">
                    <a:lumMod val="50000"/>
                  </a:schemeClr>
                </a:solidFill>
                <a:latin typeface="Century Gothic" panose="020B0502020202020204" pitchFamily="34" charset="0"/>
                <a:ea typeface="+mn-ea"/>
                <a:cs typeface="Microsoft Sans Serif"/>
              </a:rPr>
              <a:t>общего</a:t>
            </a:r>
            <a:r>
              <a:rPr kern="1200" spc="-4" dirty="0">
                <a:solidFill>
                  <a:schemeClr val="bg2">
                    <a:lumMod val="50000"/>
                  </a:schemeClr>
                </a:solidFill>
                <a:latin typeface="Century Gothic" panose="020B0502020202020204" pitchFamily="34" charset="0"/>
                <a:ea typeface="+mn-ea"/>
                <a:cs typeface="Microsoft Sans Serif"/>
              </a:rPr>
              <a:t> </a:t>
            </a:r>
            <a:r>
              <a:rPr kern="1200" spc="-15" dirty="0">
                <a:solidFill>
                  <a:schemeClr val="bg2">
                    <a:lumMod val="50000"/>
                  </a:schemeClr>
                </a:solidFill>
                <a:latin typeface="Century Gothic" panose="020B0502020202020204" pitchFamily="34" charset="0"/>
                <a:ea typeface="+mn-ea"/>
                <a:cs typeface="Microsoft Sans Serif"/>
              </a:rPr>
              <a:t>образования </a:t>
            </a:r>
            <a:r>
              <a:rPr kern="1200" spc="-344" dirty="0">
                <a:solidFill>
                  <a:schemeClr val="bg2">
                    <a:lumMod val="50000"/>
                  </a:schemeClr>
                </a:solidFill>
                <a:latin typeface="Century Gothic" panose="020B0502020202020204" pitchFamily="34" charset="0"/>
                <a:ea typeface="+mn-ea"/>
                <a:cs typeface="Microsoft Sans Serif"/>
              </a:rPr>
              <a:t> </a:t>
            </a:r>
            <a:r>
              <a:rPr kern="1200" spc="-15" dirty="0">
                <a:solidFill>
                  <a:schemeClr val="bg2">
                    <a:lumMod val="50000"/>
                  </a:schemeClr>
                </a:solidFill>
                <a:latin typeface="Century Gothic" panose="020B0502020202020204" pitchFamily="34" charset="0"/>
                <a:ea typeface="+mn-ea"/>
                <a:cs typeface="Microsoft Sans Serif"/>
              </a:rPr>
              <a:t>должны</a:t>
            </a:r>
            <a:r>
              <a:rPr kern="1200" spc="8" dirty="0">
                <a:solidFill>
                  <a:schemeClr val="bg2">
                    <a:lumMod val="50000"/>
                  </a:schemeClr>
                </a:solidFill>
                <a:latin typeface="Century Gothic" panose="020B0502020202020204" pitchFamily="34" charset="0"/>
                <a:ea typeface="+mn-ea"/>
                <a:cs typeface="Microsoft Sans Serif"/>
              </a:rPr>
              <a:t> </a:t>
            </a:r>
            <a:r>
              <a:rPr kern="1200" spc="-15" dirty="0">
                <a:solidFill>
                  <a:schemeClr val="bg2">
                    <a:lumMod val="50000"/>
                  </a:schemeClr>
                </a:solidFill>
                <a:latin typeface="Century Gothic" panose="020B0502020202020204" pitchFamily="34" charset="0"/>
                <a:ea typeface="+mn-ea"/>
                <a:cs typeface="Microsoft Sans Serif"/>
              </a:rPr>
              <a:t>отражать:</a:t>
            </a:r>
            <a:endParaRPr kern="1200" dirty="0">
              <a:solidFill>
                <a:schemeClr val="bg2">
                  <a:lumMod val="50000"/>
                </a:schemeClr>
              </a:solidFill>
              <a:latin typeface="Century Gothic" panose="020B0502020202020204" pitchFamily="34" charset="0"/>
              <a:ea typeface="+mn-ea"/>
              <a:cs typeface="Microsoft Sans Serif"/>
            </a:endParaRPr>
          </a:p>
        </p:txBody>
      </p:sp>
      <p:sp>
        <p:nvSpPr>
          <p:cNvPr id="34" name="object 5"/>
          <p:cNvSpPr txBox="1"/>
          <p:nvPr/>
        </p:nvSpPr>
        <p:spPr>
          <a:xfrm>
            <a:off x="236408" y="2949693"/>
            <a:ext cx="2597281" cy="702115"/>
          </a:xfrm>
          <a:prstGeom prst="rect">
            <a:avLst/>
          </a:prstGeom>
        </p:spPr>
        <p:txBody>
          <a:bodyPr vert="horz" wrap="square" lIns="0" tIns="9525" rIns="0" bIns="0" rtlCol="0">
            <a:spAutoFit/>
          </a:bodyPr>
          <a:lstStyle/>
          <a:p>
            <a:pPr marL="9525" marR="3810" defTabSz="685800">
              <a:spcBef>
                <a:spcPts val="75"/>
              </a:spcBef>
              <a:buClrTx/>
            </a:pPr>
            <a:r>
              <a:rPr sz="1500" b="1" kern="1200" spc="-4" dirty="0">
                <a:solidFill>
                  <a:srgbClr val="FF9800"/>
                </a:solidFill>
                <a:latin typeface="Century Gothic" panose="020B0502020202020204" pitchFamily="34" charset="0"/>
                <a:ea typeface="+mn-ea"/>
              </a:rPr>
              <a:t>Всего </a:t>
            </a:r>
            <a:r>
              <a:rPr sz="1500" b="1" kern="1200" dirty="0">
                <a:solidFill>
                  <a:srgbClr val="FF9800"/>
                </a:solidFill>
                <a:latin typeface="Century Gothic" panose="020B0502020202020204" pitchFamily="34" charset="0"/>
                <a:ea typeface="+mn-ea"/>
              </a:rPr>
              <a:t>= </a:t>
            </a:r>
            <a:r>
              <a:rPr sz="1500" b="1" kern="1200" spc="-4" dirty="0">
                <a:solidFill>
                  <a:srgbClr val="FF9800"/>
                </a:solidFill>
                <a:latin typeface="Century Gothic" panose="020B0502020202020204" pitchFamily="34" charset="0"/>
                <a:ea typeface="+mn-ea"/>
              </a:rPr>
              <a:t>16 </a:t>
            </a:r>
            <a:r>
              <a:rPr sz="1500" b="1" kern="1200" dirty="0">
                <a:solidFill>
                  <a:srgbClr val="FF9800"/>
                </a:solidFill>
                <a:latin typeface="Century Gothic" panose="020B0502020202020204" pitchFamily="34" charset="0"/>
                <a:ea typeface="+mn-ea"/>
              </a:rPr>
              <a:t> </a:t>
            </a:r>
            <a:r>
              <a:rPr sz="1500" b="1" kern="1200" spc="4" dirty="0">
                <a:solidFill>
                  <a:srgbClr val="FF9800"/>
                </a:solidFill>
                <a:latin typeface="Century Gothic" panose="020B0502020202020204" pitchFamily="34" charset="0"/>
                <a:ea typeface="+mn-ea"/>
              </a:rPr>
              <a:t>м</a:t>
            </a:r>
            <a:r>
              <a:rPr sz="1500" b="1" kern="1200" spc="-19" dirty="0">
                <a:solidFill>
                  <a:srgbClr val="FF9800"/>
                </a:solidFill>
                <a:latin typeface="Century Gothic" panose="020B0502020202020204" pitchFamily="34" charset="0"/>
                <a:ea typeface="+mn-ea"/>
              </a:rPr>
              <a:t>е</a:t>
            </a:r>
            <a:r>
              <a:rPr sz="1500" b="1" kern="1200" spc="-26" dirty="0">
                <a:solidFill>
                  <a:srgbClr val="FF9800"/>
                </a:solidFill>
                <a:latin typeface="Century Gothic" panose="020B0502020202020204" pitchFamily="34" charset="0"/>
                <a:ea typeface="+mn-ea"/>
              </a:rPr>
              <a:t>т</a:t>
            </a:r>
            <a:r>
              <a:rPr sz="1500" b="1" kern="1200" spc="-4" dirty="0">
                <a:solidFill>
                  <a:srgbClr val="FF9800"/>
                </a:solidFill>
                <a:latin typeface="Century Gothic" panose="020B0502020202020204" pitchFamily="34" charset="0"/>
                <a:ea typeface="+mn-ea"/>
              </a:rPr>
              <a:t>апред</a:t>
            </a:r>
            <a:r>
              <a:rPr sz="1500" b="1" kern="1200" spc="4" dirty="0">
                <a:solidFill>
                  <a:srgbClr val="FF9800"/>
                </a:solidFill>
                <a:latin typeface="Century Gothic" panose="020B0502020202020204" pitchFamily="34" charset="0"/>
                <a:ea typeface="+mn-ea"/>
              </a:rPr>
              <a:t>м</a:t>
            </a:r>
            <a:r>
              <a:rPr sz="1500" b="1" kern="1200" spc="-19" dirty="0">
                <a:solidFill>
                  <a:srgbClr val="FF9800"/>
                </a:solidFill>
                <a:latin typeface="Century Gothic" panose="020B0502020202020204" pitchFamily="34" charset="0"/>
                <a:ea typeface="+mn-ea"/>
              </a:rPr>
              <a:t>е</a:t>
            </a:r>
            <a:r>
              <a:rPr sz="1500" b="1" kern="1200" spc="-26" dirty="0">
                <a:solidFill>
                  <a:srgbClr val="FF9800"/>
                </a:solidFill>
                <a:latin typeface="Century Gothic" panose="020B0502020202020204" pitchFamily="34" charset="0"/>
                <a:ea typeface="+mn-ea"/>
              </a:rPr>
              <a:t>т</a:t>
            </a:r>
            <a:r>
              <a:rPr sz="1500" b="1" kern="1200" dirty="0">
                <a:solidFill>
                  <a:srgbClr val="FF9800"/>
                </a:solidFill>
                <a:latin typeface="Century Gothic" panose="020B0502020202020204" pitchFamily="34" charset="0"/>
                <a:ea typeface="+mn-ea"/>
              </a:rPr>
              <a:t>н</a:t>
            </a:r>
            <a:r>
              <a:rPr sz="1500" b="1" kern="1200" spc="4" dirty="0">
                <a:solidFill>
                  <a:srgbClr val="FF9800"/>
                </a:solidFill>
                <a:latin typeface="Century Gothic" panose="020B0502020202020204" pitchFamily="34" charset="0"/>
                <a:ea typeface="+mn-ea"/>
              </a:rPr>
              <a:t>ы</a:t>
            </a:r>
            <a:r>
              <a:rPr sz="1500" b="1" kern="1200" dirty="0">
                <a:solidFill>
                  <a:srgbClr val="FF9800"/>
                </a:solidFill>
                <a:latin typeface="Century Gothic" panose="020B0502020202020204" pitchFamily="34" charset="0"/>
                <a:ea typeface="+mn-ea"/>
              </a:rPr>
              <a:t>х  </a:t>
            </a:r>
            <a:r>
              <a:rPr sz="1500" b="1" kern="1200" spc="-26" dirty="0">
                <a:solidFill>
                  <a:srgbClr val="FF9800"/>
                </a:solidFill>
                <a:latin typeface="Century Gothic" panose="020B0502020202020204" pitchFamily="34" charset="0"/>
                <a:ea typeface="+mn-ea"/>
              </a:rPr>
              <a:t>результатов</a:t>
            </a:r>
            <a:endParaRPr sz="1500" kern="1200" dirty="0">
              <a:solidFill>
                <a:srgbClr val="FF9800"/>
              </a:solidFill>
              <a:latin typeface="Century Gothic" panose="020B0502020202020204" pitchFamily="34" charset="0"/>
              <a:ea typeface="+mn-ea"/>
            </a:endParaRPr>
          </a:p>
        </p:txBody>
      </p:sp>
      <p:sp>
        <p:nvSpPr>
          <p:cNvPr id="4" name="Прямоугольник 3"/>
          <p:cNvSpPr/>
          <p:nvPr/>
        </p:nvSpPr>
        <p:spPr>
          <a:xfrm>
            <a:off x="3714750" y="1610865"/>
            <a:ext cx="5261520" cy="2677656"/>
          </a:xfrm>
          <a:prstGeom prst="rect">
            <a:avLst/>
          </a:prstGeom>
        </p:spPr>
        <p:txBody>
          <a:bodyPr wrap="square">
            <a:spAutoFit/>
          </a:bodyPr>
          <a:lstStyle/>
          <a:p>
            <a:pPr marL="342900" indent="-342900">
              <a:buAutoNum type="arabicPeriod"/>
            </a:pPr>
            <a:r>
              <a:rPr lang="ru-RU" b="1" dirty="0" smtClean="0">
                <a:solidFill>
                  <a:srgbClr val="2E5496"/>
                </a:solidFill>
                <a:latin typeface="Century Gothic" panose="020B0502020202020204" pitchFamily="34" charset="0"/>
              </a:rPr>
              <a:t>Овладение </a:t>
            </a:r>
            <a:r>
              <a:rPr lang="ru-RU" b="1" dirty="0">
                <a:solidFill>
                  <a:srgbClr val="2E5496"/>
                </a:solidFill>
                <a:latin typeface="Century Gothic" panose="020B0502020202020204" pitchFamily="34" charset="0"/>
              </a:rPr>
              <a:t>универсальными учебными  познавательными </a:t>
            </a:r>
            <a:r>
              <a:rPr lang="ru-RU" b="1" dirty="0" smtClean="0">
                <a:solidFill>
                  <a:srgbClr val="2E5496"/>
                </a:solidFill>
                <a:latin typeface="Century Gothic" panose="020B0502020202020204" pitchFamily="34" charset="0"/>
              </a:rPr>
              <a:t>действиями</a:t>
            </a:r>
          </a:p>
          <a:p>
            <a:pPr marL="342900" indent="-342900">
              <a:buAutoNum type="arabicPeriod"/>
            </a:pPr>
            <a:endParaRPr lang="ru-RU" b="1" dirty="0" smtClean="0">
              <a:solidFill>
                <a:srgbClr val="2E5496"/>
              </a:solidFill>
              <a:latin typeface="Century Gothic" panose="020B0502020202020204" pitchFamily="34" charset="0"/>
            </a:endParaRPr>
          </a:p>
          <a:p>
            <a:pPr marL="342900" indent="-342900">
              <a:buAutoNum type="arabicPeriod"/>
            </a:pPr>
            <a:endParaRPr lang="ru-RU" dirty="0" smtClean="0">
              <a:latin typeface="Century Gothic" panose="020B0502020202020204" pitchFamily="34" charset="0"/>
            </a:endParaRPr>
          </a:p>
          <a:p>
            <a:pPr marL="342900" indent="-342900">
              <a:buAutoNum type="arabicPeriod"/>
            </a:pPr>
            <a:endParaRPr lang="ru-RU" dirty="0" smtClean="0">
              <a:latin typeface="Century Gothic" panose="020B0502020202020204" pitchFamily="34" charset="0"/>
            </a:endParaRPr>
          </a:p>
          <a:p>
            <a:pPr marL="342900" indent="-342900">
              <a:buAutoNum type="arabicPeriod"/>
            </a:pPr>
            <a:endParaRPr lang="ru-RU" dirty="0" smtClean="0">
              <a:latin typeface="Century Gothic" panose="020B0502020202020204" pitchFamily="34" charset="0"/>
            </a:endParaRPr>
          </a:p>
          <a:p>
            <a:pPr marL="342900" indent="-342900">
              <a:buAutoNum type="arabicPeriod"/>
            </a:pPr>
            <a:r>
              <a:rPr lang="ru-RU" b="1" dirty="0" smtClean="0">
                <a:solidFill>
                  <a:srgbClr val="2E5496"/>
                </a:solidFill>
                <a:latin typeface="Century Gothic" panose="020B0502020202020204" pitchFamily="34" charset="0"/>
              </a:rPr>
              <a:t>Овладение </a:t>
            </a:r>
            <a:r>
              <a:rPr lang="ru-RU" b="1" dirty="0">
                <a:solidFill>
                  <a:srgbClr val="2E5496"/>
                </a:solidFill>
                <a:latin typeface="Century Gothic" panose="020B0502020202020204" pitchFamily="34" charset="0"/>
              </a:rPr>
              <a:t>универсальными учебными  коммуникативными </a:t>
            </a:r>
            <a:r>
              <a:rPr lang="ru-RU" b="1" dirty="0" smtClean="0">
                <a:solidFill>
                  <a:srgbClr val="2E5496"/>
                </a:solidFill>
                <a:latin typeface="Century Gothic" panose="020B0502020202020204" pitchFamily="34" charset="0"/>
              </a:rPr>
              <a:t>действиями</a:t>
            </a:r>
          </a:p>
          <a:p>
            <a:pPr marL="342900" indent="-342900">
              <a:buAutoNum type="arabicPeriod"/>
            </a:pPr>
            <a:endParaRPr lang="ru-RU" dirty="0" smtClean="0">
              <a:latin typeface="Century Gothic" panose="020B0502020202020204" pitchFamily="34" charset="0"/>
            </a:endParaRPr>
          </a:p>
          <a:p>
            <a:pPr marL="342900" indent="-342900">
              <a:buAutoNum type="arabicPeriod"/>
            </a:pPr>
            <a:endParaRPr lang="ru-RU" dirty="0">
              <a:latin typeface="Century Gothic" panose="020B0502020202020204" pitchFamily="34" charset="0"/>
            </a:endParaRPr>
          </a:p>
          <a:p>
            <a:pPr marL="342900" indent="-342900">
              <a:buAutoNum type="arabicPeriod"/>
            </a:pPr>
            <a:r>
              <a:rPr lang="ru-RU" b="1" dirty="0" smtClean="0">
                <a:solidFill>
                  <a:srgbClr val="2E5496"/>
                </a:solidFill>
                <a:latin typeface="Century Gothic" panose="020B0502020202020204" pitchFamily="34" charset="0"/>
              </a:rPr>
              <a:t>Овладение </a:t>
            </a:r>
            <a:r>
              <a:rPr lang="ru-RU" b="1" dirty="0">
                <a:solidFill>
                  <a:srgbClr val="2E5496"/>
                </a:solidFill>
                <a:latin typeface="Century Gothic" panose="020B0502020202020204" pitchFamily="34" charset="0"/>
              </a:rPr>
              <a:t>универсальными регулятивными  </a:t>
            </a:r>
            <a:r>
              <a:rPr lang="ru-RU" b="1" dirty="0" smtClean="0">
                <a:solidFill>
                  <a:srgbClr val="2E5496"/>
                </a:solidFill>
                <a:latin typeface="Century Gothic" panose="020B0502020202020204" pitchFamily="34" charset="0"/>
              </a:rPr>
              <a:t>действиями</a:t>
            </a:r>
            <a:endParaRPr lang="ru-RU" b="1" dirty="0">
              <a:solidFill>
                <a:srgbClr val="2E5496"/>
              </a:solidFill>
              <a:latin typeface="Century Gothic" panose="020B0502020202020204" pitchFamily="34" charset="0"/>
            </a:endParaRPr>
          </a:p>
        </p:txBody>
      </p:sp>
      <p:sp>
        <p:nvSpPr>
          <p:cNvPr id="35" name="Прямоугольник 34"/>
          <p:cNvSpPr/>
          <p:nvPr/>
        </p:nvSpPr>
        <p:spPr>
          <a:xfrm>
            <a:off x="3913964" y="4174671"/>
            <a:ext cx="5064670" cy="523220"/>
          </a:xfrm>
          <a:prstGeom prst="rect">
            <a:avLst/>
          </a:prstGeom>
        </p:spPr>
        <p:txBody>
          <a:bodyPr wrap="square">
            <a:spAutoFit/>
          </a:bodyPr>
          <a:lstStyle/>
          <a:p>
            <a:pPr marL="342900" indent="-342900">
              <a:buFont typeface="+mj-lt"/>
              <a:buAutoNum type="arabicParenR"/>
            </a:pPr>
            <a:r>
              <a:rPr lang="ru-RU" dirty="0" smtClean="0">
                <a:latin typeface="Century Gothic" panose="020B0502020202020204" pitchFamily="34" charset="0"/>
              </a:rPr>
              <a:t>Самоорганизация </a:t>
            </a:r>
            <a:r>
              <a:rPr lang="ru-RU" dirty="0">
                <a:latin typeface="Century Gothic" panose="020B0502020202020204" pitchFamily="34" charset="0"/>
              </a:rPr>
              <a:t>(НОО – 2, ООО - 2)</a:t>
            </a:r>
          </a:p>
          <a:p>
            <a:pPr marL="342900" indent="-342900">
              <a:buFont typeface="+mj-lt"/>
              <a:buAutoNum type="arabicParenR"/>
            </a:pPr>
            <a:r>
              <a:rPr lang="ru-RU" dirty="0">
                <a:latin typeface="Century Gothic" panose="020B0502020202020204" pitchFamily="34" charset="0"/>
              </a:rPr>
              <a:t>Самоконтроль (НОО – 2, ООО - 3)</a:t>
            </a:r>
          </a:p>
        </p:txBody>
      </p:sp>
      <p:sp>
        <p:nvSpPr>
          <p:cNvPr id="36" name="Прямоугольник 35"/>
          <p:cNvSpPr/>
          <p:nvPr/>
        </p:nvSpPr>
        <p:spPr>
          <a:xfrm>
            <a:off x="3911600" y="2052462"/>
            <a:ext cx="5064670" cy="954107"/>
          </a:xfrm>
          <a:prstGeom prst="rect">
            <a:avLst/>
          </a:prstGeom>
        </p:spPr>
        <p:txBody>
          <a:bodyPr wrap="square">
            <a:spAutoFit/>
          </a:bodyPr>
          <a:lstStyle/>
          <a:p>
            <a:pPr marL="342900" lvl="2" indent="-342900">
              <a:buFont typeface="+mj-lt"/>
              <a:buAutoNum type="arabicParenR"/>
            </a:pPr>
            <a:r>
              <a:rPr lang="ru-RU" dirty="0" smtClean="0">
                <a:latin typeface="Century Gothic" panose="020B0502020202020204" pitchFamily="34" charset="0"/>
              </a:rPr>
              <a:t>Базовые </a:t>
            </a:r>
            <a:r>
              <a:rPr lang="ru-RU" dirty="0">
                <a:latin typeface="Century Gothic" panose="020B0502020202020204" pitchFamily="34" charset="0"/>
              </a:rPr>
              <a:t>логические действия (НОО – 5, ООО – 6)</a:t>
            </a:r>
          </a:p>
          <a:p>
            <a:pPr marL="342900" lvl="2" indent="-342900">
              <a:buFont typeface="+mj-lt"/>
              <a:buAutoNum type="arabicParenR"/>
            </a:pPr>
            <a:r>
              <a:rPr lang="ru-RU" dirty="0">
                <a:latin typeface="Century Gothic" panose="020B0502020202020204" pitchFamily="34" charset="0"/>
              </a:rPr>
              <a:t>Базовые исследовательские действия </a:t>
            </a:r>
            <a:r>
              <a:rPr lang="ru-RU" dirty="0" smtClean="0">
                <a:latin typeface="Century Gothic" panose="020B0502020202020204" pitchFamily="34" charset="0"/>
              </a:rPr>
              <a:t/>
            </a:r>
            <a:br>
              <a:rPr lang="ru-RU" dirty="0" smtClean="0">
                <a:latin typeface="Century Gothic" panose="020B0502020202020204" pitchFamily="34" charset="0"/>
              </a:rPr>
            </a:br>
            <a:r>
              <a:rPr lang="ru-RU" dirty="0" smtClean="0">
                <a:latin typeface="Century Gothic" panose="020B0502020202020204" pitchFamily="34" charset="0"/>
              </a:rPr>
              <a:t>(НОО </a:t>
            </a:r>
            <a:r>
              <a:rPr lang="ru-RU" dirty="0">
                <a:latin typeface="Century Gothic" panose="020B0502020202020204" pitchFamily="34" charset="0"/>
              </a:rPr>
              <a:t>– 6,  ООО - 4)</a:t>
            </a:r>
          </a:p>
          <a:p>
            <a:pPr marL="342900" lvl="2" indent="-342900">
              <a:buFont typeface="+mj-lt"/>
              <a:buAutoNum type="arabicParenR"/>
            </a:pPr>
            <a:r>
              <a:rPr lang="ru-RU" dirty="0">
                <a:latin typeface="Century Gothic" panose="020B0502020202020204" pitchFamily="34" charset="0"/>
              </a:rPr>
              <a:t>Работа с информацией (НОО – 6, ООО – 5</a:t>
            </a:r>
            <a:r>
              <a:rPr lang="ru-RU" dirty="0" smtClean="0">
                <a:latin typeface="Century Gothic" panose="020B0502020202020204" pitchFamily="34" charset="0"/>
              </a:rPr>
              <a:t>)</a:t>
            </a:r>
            <a:endParaRPr lang="ru-RU" dirty="0">
              <a:latin typeface="Century Gothic" panose="020B0502020202020204" pitchFamily="34" charset="0"/>
            </a:endParaRPr>
          </a:p>
        </p:txBody>
      </p:sp>
      <p:sp>
        <p:nvSpPr>
          <p:cNvPr id="37" name="Прямоугольник 36"/>
          <p:cNvSpPr/>
          <p:nvPr/>
        </p:nvSpPr>
        <p:spPr>
          <a:xfrm>
            <a:off x="3911600" y="3327626"/>
            <a:ext cx="5064670" cy="523220"/>
          </a:xfrm>
          <a:prstGeom prst="rect">
            <a:avLst/>
          </a:prstGeom>
        </p:spPr>
        <p:txBody>
          <a:bodyPr wrap="square">
            <a:spAutoFit/>
          </a:bodyPr>
          <a:lstStyle/>
          <a:p>
            <a:pPr marL="342900" indent="-342900">
              <a:buFont typeface="+mj-lt"/>
              <a:buAutoNum type="arabicParenR"/>
            </a:pPr>
            <a:r>
              <a:rPr lang="ru-RU" dirty="0" smtClean="0">
                <a:latin typeface="Century Gothic" panose="020B0502020202020204" pitchFamily="34" charset="0"/>
              </a:rPr>
              <a:t>Общение </a:t>
            </a:r>
            <a:r>
              <a:rPr lang="ru-RU" dirty="0">
                <a:latin typeface="Century Gothic" panose="020B0502020202020204" pitchFamily="34" charset="0"/>
              </a:rPr>
              <a:t>(НОО – 8, ООО - 6)</a:t>
            </a:r>
          </a:p>
          <a:p>
            <a:pPr marL="342900" indent="-342900">
              <a:buFont typeface="+mj-lt"/>
              <a:buAutoNum type="arabicParenR"/>
            </a:pPr>
            <a:r>
              <a:rPr lang="ru-RU" dirty="0">
                <a:latin typeface="Century Gothic" panose="020B0502020202020204" pitchFamily="34" charset="0"/>
              </a:rPr>
              <a:t>Совместная деятельность (НОО – 4, ООО - 4</a:t>
            </a:r>
            <a:r>
              <a:rPr lang="ru-RU" dirty="0" smtClean="0">
                <a:latin typeface="Century Gothic" panose="020B0502020202020204" pitchFamily="34" charset="0"/>
              </a:rPr>
              <a:t>)</a:t>
            </a:r>
            <a:endParaRPr lang="ru-RU" dirty="0">
              <a:latin typeface="Century Gothic" panose="020B0502020202020204" pitchFamily="34" charset="0"/>
            </a:endParaRPr>
          </a:p>
        </p:txBody>
      </p:sp>
      <p:sp>
        <p:nvSpPr>
          <p:cNvPr id="38" name="object 7"/>
          <p:cNvSpPr txBox="1"/>
          <p:nvPr/>
        </p:nvSpPr>
        <p:spPr>
          <a:xfrm>
            <a:off x="3911600" y="4772462"/>
            <a:ext cx="4210050" cy="240450"/>
          </a:xfrm>
          <a:prstGeom prst="rect">
            <a:avLst/>
          </a:prstGeom>
        </p:spPr>
        <p:txBody>
          <a:bodyPr vert="horz" wrap="square" lIns="0" tIns="9525" rIns="0" bIns="0" rtlCol="0">
            <a:spAutoFit/>
          </a:bodyPr>
          <a:lstStyle/>
          <a:p>
            <a:pPr marL="9525" defTabSz="685800">
              <a:spcBef>
                <a:spcPts val="75"/>
              </a:spcBef>
              <a:buClrTx/>
            </a:pPr>
            <a:r>
              <a:rPr sz="1500" b="1" kern="1200" spc="-4" dirty="0">
                <a:solidFill>
                  <a:srgbClr val="FF9800"/>
                </a:solidFill>
                <a:latin typeface="Century Gothic" panose="020B0502020202020204" pitchFamily="34" charset="0"/>
                <a:ea typeface="+mn-ea"/>
              </a:rPr>
              <a:t>Всего</a:t>
            </a:r>
            <a:r>
              <a:rPr sz="1500" b="1" kern="1200" spc="-15" dirty="0">
                <a:solidFill>
                  <a:srgbClr val="FF9800"/>
                </a:solidFill>
                <a:latin typeface="Century Gothic" panose="020B0502020202020204" pitchFamily="34" charset="0"/>
                <a:ea typeface="+mn-ea"/>
              </a:rPr>
              <a:t> </a:t>
            </a:r>
            <a:r>
              <a:rPr sz="1500" b="1" kern="1200" dirty="0">
                <a:solidFill>
                  <a:srgbClr val="FF9800"/>
                </a:solidFill>
                <a:latin typeface="Century Gothic" panose="020B0502020202020204" pitchFamily="34" charset="0"/>
                <a:ea typeface="+mn-ea"/>
              </a:rPr>
              <a:t>=</a:t>
            </a:r>
            <a:r>
              <a:rPr sz="1500" b="1" kern="1200" spc="-19" dirty="0">
                <a:solidFill>
                  <a:srgbClr val="FF9800"/>
                </a:solidFill>
                <a:latin typeface="Century Gothic" panose="020B0502020202020204" pitchFamily="34" charset="0"/>
                <a:ea typeface="+mn-ea"/>
              </a:rPr>
              <a:t> </a:t>
            </a:r>
            <a:r>
              <a:rPr sz="1500" b="1" kern="1200" spc="-4" dirty="0">
                <a:solidFill>
                  <a:srgbClr val="FF9800"/>
                </a:solidFill>
                <a:latin typeface="Century Gothic" panose="020B0502020202020204" pitchFamily="34" charset="0"/>
                <a:ea typeface="+mn-ea"/>
              </a:rPr>
              <a:t>33/30</a:t>
            </a:r>
            <a:r>
              <a:rPr sz="1500" b="1" kern="1200" spc="-15" dirty="0">
                <a:solidFill>
                  <a:srgbClr val="FF9800"/>
                </a:solidFill>
                <a:latin typeface="Century Gothic" panose="020B0502020202020204" pitchFamily="34" charset="0"/>
                <a:ea typeface="+mn-ea"/>
              </a:rPr>
              <a:t> </a:t>
            </a:r>
            <a:r>
              <a:rPr sz="1500" b="1" kern="1200" spc="-8" dirty="0">
                <a:solidFill>
                  <a:srgbClr val="FF9800"/>
                </a:solidFill>
                <a:latin typeface="Century Gothic" panose="020B0502020202020204" pitchFamily="34" charset="0"/>
                <a:ea typeface="+mn-ea"/>
              </a:rPr>
              <a:t>конкретных</a:t>
            </a:r>
            <a:r>
              <a:rPr sz="1500" b="1" kern="1200" spc="4" dirty="0">
                <a:solidFill>
                  <a:srgbClr val="FF9800"/>
                </a:solidFill>
                <a:latin typeface="Century Gothic" panose="020B0502020202020204" pitchFamily="34" charset="0"/>
                <a:ea typeface="+mn-ea"/>
              </a:rPr>
              <a:t> </a:t>
            </a:r>
            <a:r>
              <a:rPr sz="1500" b="1" kern="1200" spc="-26" dirty="0">
                <a:solidFill>
                  <a:srgbClr val="FF9800"/>
                </a:solidFill>
                <a:latin typeface="Century Gothic" panose="020B0502020202020204" pitchFamily="34" charset="0"/>
                <a:ea typeface="+mn-ea"/>
              </a:rPr>
              <a:t>результатов</a:t>
            </a:r>
            <a:endParaRPr sz="1500" kern="1200" dirty="0">
              <a:solidFill>
                <a:srgbClr val="FF9800"/>
              </a:solidFill>
              <a:latin typeface="Century Gothic" panose="020B0502020202020204" pitchFamily="34" charset="0"/>
              <a:ea typeface="+mn-ea"/>
            </a:endParaRPr>
          </a:p>
        </p:txBody>
      </p:sp>
    </p:spTree>
    <p:extLst>
      <p:ext uri="{BB962C8B-B14F-4D97-AF65-F5344CB8AC3E}">
        <p14:creationId xmlns:p14="http://schemas.microsoft.com/office/powerpoint/2010/main" val="95516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p:cNvPicPr>
            <a:picLocks noChangeAspect="1"/>
          </p:cNvPicPr>
          <p:nvPr/>
        </p:nvPicPr>
        <p:blipFill>
          <a:blip r:embed="rId3"/>
          <a:stretch>
            <a:fillRect/>
          </a:stretch>
        </p:blipFill>
        <p:spPr>
          <a:xfrm>
            <a:off x="6423928" y="3690730"/>
            <a:ext cx="2728161" cy="1457552"/>
          </a:xfrm>
          <a:prstGeom prst="rect">
            <a:avLst/>
          </a:prstGeom>
        </p:spPr>
      </p:pic>
      <p:sp>
        <p:nvSpPr>
          <p:cNvPr id="3" name="Прямоугольник 2"/>
          <p:cNvSpPr/>
          <p:nvPr/>
        </p:nvSpPr>
        <p:spPr>
          <a:xfrm>
            <a:off x="706366" y="342193"/>
            <a:ext cx="5588417" cy="830997"/>
          </a:xfrm>
          <a:prstGeom prst="rect">
            <a:avLst/>
          </a:prstGeom>
        </p:spPr>
        <p:txBody>
          <a:bodyPr wrap="square">
            <a:spAutoFit/>
          </a:bodyPr>
          <a:lstStyle/>
          <a:p>
            <a:r>
              <a:rPr lang="ru-RU" sz="2400" b="1" spc="-4" dirty="0">
                <a:solidFill>
                  <a:schemeClr val="bg1"/>
                </a:solidFill>
                <a:latin typeface="Century Gothic" panose="020B0502020202020204" pitchFamily="34" charset="0"/>
              </a:rPr>
              <a:t>Детализация</a:t>
            </a:r>
            <a:r>
              <a:rPr lang="ru-RU" sz="2400" b="1" spc="-71" dirty="0">
                <a:solidFill>
                  <a:schemeClr val="bg1"/>
                </a:solidFill>
                <a:latin typeface="Century Gothic" panose="020B0502020202020204" pitchFamily="34" charset="0"/>
              </a:rPr>
              <a:t> </a:t>
            </a:r>
            <a:r>
              <a:rPr lang="ru-RU" sz="2400" b="1" spc="-8" dirty="0">
                <a:solidFill>
                  <a:schemeClr val="bg1"/>
                </a:solidFill>
                <a:latin typeface="Century Gothic" panose="020B0502020202020204" pitchFamily="34" charset="0"/>
              </a:rPr>
              <a:t>требований </a:t>
            </a:r>
            <a:r>
              <a:rPr lang="ru-RU" sz="2400" b="1" dirty="0">
                <a:solidFill>
                  <a:schemeClr val="bg1"/>
                </a:solidFill>
                <a:latin typeface="Century Gothic" panose="020B0502020202020204" pitchFamily="34" charset="0"/>
              </a:rPr>
              <a:t>к</a:t>
            </a:r>
            <a:r>
              <a:rPr lang="ru-RU" sz="2400" b="1" spc="-15" dirty="0">
                <a:solidFill>
                  <a:schemeClr val="bg1"/>
                </a:solidFill>
                <a:latin typeface="Century Gothic" panose="020B0502020202020204" pitchFamily="34" charset="0"/>
              </a:rPr>
              <a:t> </a:t>
            </a:r>
            <a:r>
              <a:rPr lang="ru-RU" sz="2400" b="1" spc="-30" dirty="0" smtClean="0">
                <a:solidFill>
                  <a:schemeClr val="bg1"/>
                </a:solidFill>
                <a:latin typeface="Century Gothic" panose="020B0502020202020204" pitchFamily="34" charset="0"/>
              </a:rPr>
              <a:t>личностным</a:t>
            </a:r>
            <a:r>
              <a:rPr lang="ru-RU" sz="2400" b="1" spc="-8" dirty="0" smtClean="0">
                <a:solidFill>
                  <a:schemeClr val="bg1"/>
                </a:solidFill>
                <a:latin typeface="Century Gothic" panose="020B0502020202020204" pitchFamily="34" charset="0"/>
              </a:rPr>
              <a:t> </a:t>
            </a:r>
            <a:r>
              <a:rPr lang="ru-RU" sz="2400" b="1" spc="-8" dirty="0">
                <a:solidFill>
                  <a:schemeClr val="bg1"/>
                </a:solidFill>
                <a:latin typeface="Century Gothic" panose="020B0502020202020204" pitchFamily="34" charset="0"/>
              </a:rPr>
              <a:t>результатам</a:t>
            </a:r>
            <a:endParaRPr lang="ru-RU" sz="2400" dirty="0">
              <a:solidFill>
                <a:schemeClr val="bg1"/>
              </a:solidFill>
            </a:endParaRPr>
          </a:p>
        </p:txBody>
      </p:sp>
      <p:grpSp>
        <p:nvGrpSpPr>
          <p:cNvPr id="19" name="Google Shape;271;p18"/>
          <p:cNvGrpSpPr/>
          <p:nvPr/>
        </p:nvGrpSpPr>
        <p:grpSpPr>
          <a:xfrm>
            <a:off x="312466" y="587260"/>
            <a:ext cx="309022" cy="376837"/>
            <a:chOff x="596350" y="929175"/>
            <a:chExt cx="407950" cy="497475"/>
          </a:xfrm>
        </p:grpSpPr>
        <p:sp>
          <p:nvSpPr>
            <p:cNvPr id="24"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object 3"/>
          <p:cNvSpPr txBox="1"/>
          <p:nvPr/>
        </p:nvSpPr>
        <p:spPr>
          <a:xfrm>
            <a:off x="589654" y="1324248"/>
            <a:ext cx="8086380" cy="286617"/>
          </a:xfrm>
          <a:prstGeom prst="rect">
            <a:avLst/>
          </a:prstGeom>
        </p:spPr>
        <p:txBody>
          <a:bodyPr vert="horz" wrap="square" lIns="0" tIns="9525" rIns="0" bIns="0" rtlCol="0">
            <a:spAutoFit/>
          </a:bodyPr>
          <a:lstStyle/>
          <a:p>
            <a:pPr marL="9525" defTabSz="685800">
              <a:spcBef>
                <a:spcPts val="75"/>
              </a:spcBef>
              <a:buClrTx/>
              <a:tabLst>
                <a:tab pos="4071836" algn="l"/>
              </a:tabLst>
            </a:pPr>
            <a:r>
              <a:rPr sz="1800" b="1" kern="1200" spc="-8" dirty="0">
                <a:solidFill>
                  <a:prstClr val="black"/>
                </a:solidFill>
                <a:latin typeface="Century Gothic" panose="020B0502020202020204" pitchFamily="34" charset="0"/>
                <a:ea typeface="+mn-ea"/>
              </a:rPr>
              <a:t>Действующий</a:t>
            </a:r>
            <a:r>
              <a:rPr sz="1800" b="1" kern="1200" spc="49" dirty="0">
                <a:solidFill>
                  <a:prstClr val="black"/>
                </a:solidFill>
                <a:latin typeface="Century Gothic" panose="020B0502020202020204" pitchFamily="34" charset="0"/>
                <a:ea typeface="+mn-ea"/>
              </a:rPr>
              <a:t> </a:t>
            </a:r>
            <a:r>
              <a:rPr sz="1800" b="1" kern="1200" spc="-8" dirty="0">
                <a:solidFill>
                  <a:prstClr val="black"/>
                </a:solidFill>
                <a:latin typeface="Century Gothic" panose="020B0502020202020204" pitchFamily="34" charset="0"/>
                <a:ea typeface="+mn-ea"/>
              </a:rPr>
              <a:t>ФГОС:</a:t>
            </a:r>
            <a:r>
              <a:rPr sz="1800" b="1" kern="1200" spc="-8" dirty="0">
                <a:solidFill>
                  <a:srgbClr val="2E5496"/>
                </a:solidFill>
                <a:latin typeface="Century Gothic" panose="020B0502020202020204" pitchFamily="34" charset="0"/>
                <a:ea typeface="+mn-ea"/>
              </a:rPr>
              <a:t>	</a:t>
            </a:r>
            <a:r>
              <a:rPr lang="ru-RU" sz="1800" b="1" kern="1200" spc="-8" dirty="0" smtClean="0">
                <a:solidFill>
                  <a:srgbClr val="2E5496"/>
                </a:solidFill>
                <a:latin typeface="Century Gothic" panose="020B0502020202020204" pitchFamily="34" charset="0"/>
                <a:ea typeface="+mn-ea"/>
              </a:rPr>
              <a:t>                     Обновлённый </a:t>
            </a:r>
            <a:r>
              <a:rPr sz="1800" b="1" kern="1200" spc="-8" dirty="0" smtClean="0">
                <a:solidFill>
                  <a:srgbClr val="2E5496"/>
                </a:solidFill>
                <a:latin typeface="Century Gothic" panose="020B0502020202020204" pitchFamily="34" charset="0"/>
                <a:ea typeface="+mn-ea"/>
              </a:rPr>
              <a:t>ФГОС</a:t>
            </a:r>
            <a:r>
              <a:rPr sz="1800" b="1" kern="1200" spc="-8" dirty="0">
                <a:solidFill>
                  <a:srgbClr val="2E5496"/>
                </a:solidFill>
                <a:latin typeface="Century Gothic" panose="020B0502020202020204" pitchFamily="34" charset="0"/>
                <a:ea typeface="+mn-ea"/>
              </a:rPr>
              <a:t>:</a:t>
            </a:r>
            <a:endParaRPr sz="1800" kern="1200" dirty="0">
              <a:solidFill>
                <a:prstClr val="black"/>
              </a:solidFill>
              <a:latin typeface="Century Gothic" panose="020B0502020202020204" pitchFamily="34" charset="0"/>
              <a:ea typeface="+mn-ea"/>
            </a:endParaRPr>
          </a:p>
        </p:txBody>
      </p:sp>
      <p:sp>
        <p:nvSpPr>
          <p:cNvPr id="20" name="object 5"/>
          <p:cNvSpPr txBox="1"/>
          <p:nvPr/>
        </p:nvSpPr>
        <p:spPr>
          <a:xfrm>
            <a:off x="167524" y="1559626"/>
            <a:ext cx="4473056" cy="3459922"/>
          </a:xfrm>
          <a:prstGeom prst="rect">
            <a:avLst/>
          </a:prstGeom>
        </p:spPr>
        <p:txBody>
          <a:bodyPr vert="horz" wrap="square" lIns="0" tIns="12700" rIns="0" bIns="0" rtlCol="0">
            <a:spAutoFit/>
          </a:bodyPr>
          <a:lstStyle/>
          <a:p>
            <a:pPr marL="12700">
              <a:spcBef>
                <a:spcPts val="100"/>
              </a:spcBef>
            </a:pPr>
            <a:r>
              <a:rPr spc="-15" dirty="0">
                <a:latin typeface="Century Gothic" panose="020B0502020202020204" pitchFamily="34" charset="0"/>
                <a:cs typeface="Microsoft Sans Serif"/>
              </a:rPr>
              <a:t>«Личностные</a:t>
            </a:r>
            <a:r>
              <a:rPr spc="40" dirty="0">
                <a:latin typeface="Century Gothic" panose="020B0502020202020204" pitchFamily="34" charset="0"/>
                <a:cs typeface="Microsoft Sans Serif"/>
              </a:rPr>
              <a:t> </a:t>
            </a:r>
            <a:r>
              <a:rPr spc="-45" dirty="0">
                <a:latin typeface="Century Gothic" panose="020B0502020202020204" pitchFamily="34" charset="0"/>
                <a:cs typeface="Microsoft Sans Serif"/>
              </a:rPr>
              <a:t>результаты</a:t>
            </a:r>
            <a:r>
              <a:rPr spc="51" dirty="0">
                <a:latin typeface="Century Gothic" panose="020B0502020202020204" pitchFamily="34" charset="0"/>
                <a:cs typeface="Microsoft Sans Serif"/>
              </a:rPr>
              <a:t> </a:t>
            </a:r>
            <a:r>
              <a:rPr spc="-20" dirty="0">
                <a:latin typeface="Century Gothic" panose="020B0502020202020204" pitchFamily="34" charset="0"/>
                <a:cs typeface="Microsoft Sans Serif"/>
              </a:rPr>
              <a:t>должны</a:t>
            </a:r>
            <a:r>
              <a:rPr spc="11" dirty="0">
                <a:latin typeface="Century Gothic" panose="020B0502020202020204" pitchFamily="34" charset="0"/>
                <a:cs typeface="Microsoft Sans Serif"/>
              </a:rPr>
              <a:t> </a:t>
            </a:r>
            <a:r>
              <a:rPr spc="-20" dirty="0">
                <a:latin typeface="Century Gothic" panose="020B0502020202020204" pitchFamily="34" charset="0"/>
                <a:cs typeface="Microsoft Sans Serif"/>
              </a:rPr>
              <a:t>отражать:</a:t>
            </a:r>
            <a:endParaRPr dirty="0">
              <a:latin typeface="Century Gothic" panose="020B0502020202020204" pitchFamily="34" charset="0"/>
              <a:cs typeface="Microsoft Sans Serif"/>
            </a:endParaRPr>
          </a:p>
          <a:p>
            <a:pPr marL="12700" marR="49529"/>
            <a:r>
              <a:rPr spc="-5" dirty="0">
                <a:latin typeface="Century Gothic" panose="020B0502020202020204" pitchFamily="34" charset="0"/>
                <a:cs typeface="Microsoft Sans Serif"/>
              </a:rPr>
              <a:t>1)</a:t>
            </a:r>
            <a:r>
              <a:rPr spc="20" dirty="0">
                <a:latin typeface="Century Gothic" panose="020B0502020202020204" pitchFamily="34" charset="0"/>
                <a:cs typeface="Microsoft Sans Serif"/>
              </a:rPr>
              <a:t> </a:t>
            </a:r>
            <a:r>
              <a:rPr spc="-15" dirty="0">
                <a:latin typeface="Century Gothic" panose="020B0502020202020204" pitchFamily="34" charset="0"/>
                <a:cs typeface="Microsoft Sans Serif"/>
              </a:rPr>
              <a:t>формирование</a:t>
            </a:r>
            <a:r>
              <a:rPr spc="35" dirty="0">
                <a:latin typeface="Century Gothic" panose="020B0502020202020204" pitchFamily="34" charset="0"/>
                <a:cs typeface="Microsoft Sans Serif"/>
              </a:rPr>
              <a:t> </a:t>
            </a:r>
            <a:r>
              <a:rPr spc="-11" dirty="0">
                <a:latin typeface="Century Gothic" panose="020B0502020202020204" pitchFamily="34" charset="0"/>
                <a:cs typeface="Microsoft Sans Serif"/>
              </a:rPr>
              <a:t>основ</a:t>
            </a:r>
            <a:r>
              <a:rPr spc="35" dirty="0">
                <a:latin typeface="Century Gothic" panose="020B0502020202020204" pitchFamily="34" charset="0"/>
                <a:cs typeface="Microsoft Sans Serif"/>
              </a:rPr>
              <a:t> </a:t>
            </a:r>
            <a:r>
              <a:rPr spc="-15" dirty="0">
                <a:latin typeface="Century Gothic" panose="020B0502020202020204" pitchFamily="34" charset="0"/>
                <a:cs typeface="Microsoft Sans Serif"/>
              </a:rPr>
              <a:t>российской</a:t>
            </a:r>
            <a:r>
              <a:rPr dirty="0">
                <a:latin typeface="Century Gothic" panose="020B0502020202020204" pitchFamily="34" charset="0"/>
                <a:cs typeface="Microsoft Sans Serif"/>
              </a:rPr>
              <a:t> </a:t>
            </a:r>
            <a:r>
              <a:rPr spc="-20" dirty="0">
                <a:latin typeface="Century Gothic" panose="020B0502020202020204" pitchFamily="34" charset="0"/>
                <a:cs typeface="Microsoft Sans Serif"/>
              </a:rPr>
              <a:t>гражданской </a:t>
            </a:r>
            <a:r>
              <a:rPr spc="-465" dirty="0">
                <a:latin typeface="Century Gothic" panose="020B0502020202020204" pitchFamily="34" charset="0"/>
                <a:cs typeface="Microsoft Sans Serif"/>
              </a:rPr>
              <a:t> </a:t>
            </a:r>
            <a:r>
              <a:rPr spc="-11" dirty="0">
                <a:latin typeface="Century Gothic" panose="020B0502020202020204" pitchFamily="34" charset="0"/>
                <a:cs typeface="Microsoft Sans Serif"/>
              </a:rPr>
              <a:t>идентичности,</a:t>
            </a:r>
            <a:r>
              <a:rPr spc="5" dirty="0">
                <a:latin typeface="Century Gothic" panose="020B0502020202020204" pitchFamily="34" charset="0"/>
                <a:cs typeface="Microsoft Sans Serif"/>
              </a:rPr>
              <a:t> </a:t>
            </a:r>
            <a:r>
              <a:rPr spc="-15" dirty="0">
                <a:latin typeface="Century Gothic" panose="020B0502020202020204" pitchFamily="34" charset="0"/>
                <a:cs typeface="Microsoft Sans Serif"/>
              </a:rPr>
              <a:t>чувства</a:t>
            </a:r>
            <a:r>
              <a:rPr spc="51" dirty="0">
                <a:latin typeface="Century Gothic" panose="020B0502020202020204" pitchFamily="34" charset="0"/>
                <a:cs typeface="Microsoft Sans Serif"/>
              </a:rPr>
              <a:t> </a:t>
            </a:r>
            <a:r>
              <a:rPr spc="-20" dirty="0">
                <a:latin typeface="Century Gothic" panose="020B0502020202020204" pitchFamily="34" charset="0"/>
                <a:cs typeface="Microsoft Sans Serif"/>
              </a:rPr>
              <a:t>гордости</a:t>
            </a:r>
            <a:r>
              <a:rPr dirty="0">
                <a:latin typeface="Century Gothic" panose="020B0502020202020204" pitchFamily="34" charset="0"/>
                <a:cs typeface="Microsoft Sans Serif"/>
              </a:rPr>
              <a:t> </a:t>
            </a:r>
            <a:r>
              <a:rPr spc="-40" dirty="0">
                <a:latin typeface="Century Gothic" panose="020B0502020202020204" pitchFamily="34" charset="0"/>
                <a:cs typeface="Microsoft Sans Serif"/>
              </a:rPr>
              <a:t>за</a:t>
            </a:r>
            <a:r>
              <a:rPr spc="20" dirty="0">
                <a:latin typeface="Century Gothic" panose="020B0502020202020204" pitchFamily="34" charset="0"/>
                <a:cs typeface="Microsoft Sans Serif"/>
              </a:rPr>
              <a:t> </a:t>
            </a:r>
            <a:r>
              <a:rPr spc="-5" dirty="0">
                <a:latin typeface="Century Gothic" panose="020B0502020202020204" pitchFamily="34" charset="0"/>
                <a:cs typeface="Microsoft Sans Serif"/>
              </a:rPr>
              <a:t>свою</a:t>
            </a:r>
            <a:r>
              <a:rPr spc="20" dirty="0">
                <a:latin typeface="Century Gothic" panose="020B0502020202020204" pitchFamily="34" charset="0"/>
                <a:cs typeface="Microsoft Sans Serif"/>
              </a:rPr>
              <a:t> </a:t>
            </a:r>
            <a:r>
              <a:rPr spc="-51" dirty="0">
                <a:latin typeface="Century Gothic" panose="020B0502020202020204" pitchFamily="34" charset="0"/>
                <a:cs typeface="Microsoft Sans Serif"/>
              </a:rPr>
              <a:t>Родину, </a:t>
            </a:r>
            <a:r>
              <a:rPr spc="-45" dirty="0">
                <a:latin typeface="Century Gothic" panose="020B0502020202020204" pitchFamily="34" charset="0"/>
                <a:cs typeface="Microsoft Sans Serif"/>
              </a:rPr>
              <a:t> </a:t>
            </a:r>
            <a:r>
              <a:rPr spc="-15" dirty="0">
                <a:latin typeface="Century Gothic" panose="020B0502020202020204" pitchFamily="34" charset="0"/>
                <a:cs typeface="Microsoft Sans Serif"/>
              </a:rPr>
              <a:t>российский народ</a:t>
            </a:r>
            <a:r>
              <a:rPr spc="35" dirty="0">
                <a:latin typeface="Century Gothic" panose="020B0502020202020204" pitchFamily="34" charset="0"/>
                <a:cs typeface="Microsoft Sans Serif"/>
              </a:rPr>
              <a:t> </a:t>
            </a:r>
            <a:r>
              <a:rPr spc="-5" dirty="0">
                <a:latin typeface="Century Gothic" panose="020B0502020202020204" pitchFamily="34" charset="0"/>
                <a:cs typeface="Microsoft Sans Serif"/>
              </a:rPr>
              <a:t>и</a:t>
            </a:r>
            <a:r>
              <a:rPr spc="11" dirty="0">
                <a:latin typeface="Century Gothic" panose="020B0502020202020204" pitchFamily="34" charset="0"/>
                <a:cs typeface="Microsoft Sans Serif"/>
              </a:rPr>
              <a:t> </a:t>
            </a:r>
            <a:r>
              <a:rPr spc="-5" dirty="0">
                <a:latin typeface="Century Gothic" panose="020B0502020202020204" pitchFamily="34" charset="0"/>
                <a:cs typeface="Microsoft Sans Serif"/>
              </a:rPr>
              <a:t>историю</a:t>
            </a:r>
            <a:r>
              <a:rPr dirty="0">
                <a:latin typeface="Century Gothic" panose="020B0502020202020204" pitchFamily="34" charset="0"/>
                <a:cs typeface="Microsoft Sans Serif"/>
              </a:rPr>
              <a:t> </a:t>
            </a:r>
            <a:r>
              <a:rPr spc="-20" dirty="0">
                <a:latin typeface="Century Gothic" panose="020B0502020202020204" pitchFamily="34" charset="0"/>
                <a:cs typeface="Microsoft Sans Serif"/>
              </a:rPr>
              <a:t>России,</a:t>
            </a:r>
            <a:r>
              <a:rPr spc="11" dirty="0">
                <a:latin typeface="Century Gothic" panose="020B0502020202020204" pitchFamily="34" charset="0"/>
                <a:cs typeface="Microsoft Sans Serif"/>
              </a:rPr>
              <a:t> </a:t>
            </a:r>
            <a:r>
              <a:rPr spc="-15" dirty="0">
                <a:latin typeface="Century Gothic" panose="020B0502020202020204" pitchFamily="34" charset="0"/>
                <a:cs typeface="Microsoft Sans Serif"/>
              </a:rPr>
              <a:t>осознание </a:t>
            </a:r>
            <a:r>
              <a:rPr spc="-11" dirty="0">
                <a:latin typeface="Century Gothic" panose="020B0502020202020204" pitchFamily="34" charset="0"/>
                <a:cs typeface="Microsoft Sans Serif"/>
              </a:rPr>
              <a:t> своей</a:t>
            </a:r>
            <a:r>
              <a:rPr spc="20" dirty="0">
                <a:latin typeface="Century Gothic" panose="020B0502020202020204" pitchFamily="34" charset="0"/>
                <a:cs typeface="Microsoft Sans Serif"/>
              </a:rPr>
              <a:t> </a:t>
            </a:r>
            <a:r>
              <a:rPr spc="-15" dirty="0">
                <a:latin typeface="Century Gothic" panose="020B0502020202020204" pitchFamily="34" charset="0"/>
                <a:cs typeface="Microsoft Sans Serif"/>
              </a:rPr>
              <a:t>этнической </a:t>
            </a:r>
            <a:r>
              <a:rPr spc="-5" dirty="0">
                <a:latin typeface="Century Gothic" panose="020B0502020202020204" pitchFamily="34" charset="0"/>
                <a:cs typeface="Microsoft Sans Serif"/>
              </a:rPr>
              <a:t>и</a:t>
            </a:r>
            <a:r>
              <a:rPr spc="11" dirty="0">
                <a:latin typeface="Century Gothic" panose="020B0502020202020204" pitchFamily="34" charset="0"/>
                <a:cs typeface="Microsoft Sans Serif"/>
              </a:rPr>
              <a:t> </a:t>
            </a:r>
            <a:r>
              <a:rPr spc="-5" dirty="0" err="1">
                <a:latin typeface="Century Gothic" panose="020B0502020202020204" pitchFamily="34" charset="0"/>
                <a:cs typeface="Microsoft Sans Serif"/>
              </a:rPr>
              <a:t>национальной</a:t>
            </a:r>
            <a:r>
              <a:rPr lang="ru-RU" spc="-5" dirty="0">
                <a:latin typeface="Century Gothic" panose="020B0502020202020204" pitchFamily="34" charset="0"/>
                <a:cs typeface="Microsoft Sans Serif"/>
              </a:rPr>
              <a:t> </a:t>
            </a:r>
            <a:r>
              <a:rPr spc="-11" dirty="0" err="1">
                <a:latin typeface="Century Gothic" panose="020B0502020202020204" pitchFamily="34" charset="0"/>
                <a:cs typeface="Microsoft Sans Serif"/>
              </a:rPr>
              <a:t>принадлежности</a:t>
            </a:r>
            <a:r>
              <a:rPr spc="-11" dirty="0">
                <a:latin typeface="Century Gothic" panose="020B0502020202020204" pitchFamily="34" charset="0"/>
                <a:cs typeface="Microsoft Sans Serif"/>
              </a:rPr>
              <a:t>;</a:t>
            </a:r>
            <a:r>
              <a:rPr spc="11" dirty="0">
                <a:latin typeface="Century Gothic" panose="020B0502020202020204" pitchFamily="34" charset="0"/>
                <a:cs typeface="Microsoft Sans Serif"/>
              </a:rPr>
              <a:t> </a:t>
            </a:r>
            <a:r>
              <a:rPr spc="-15" dirty="0">
                <a:latin typeface="Century Gothic" panose="020B0502020202020204" pitchFamily="34" charset="0"/>
                <a:cs typeface="Microsoft Sans Serif"/>
              </a:rPr>
              <a:t>формирование</a:t>
            </a:r>
            <a:r>
              <a:rPr spc="31" dirty="0">
                <a:latin typeface="Century Gothic" panose="020B0502020202020204" pitchFamily="34" charset="0"/>
                <a:cs typeface="Microsoft Sans Serif"/>
              </a:rPr>
              <a:t> </a:t>
            </a:r>
            <a:r>
              <a:rPr spc="-15" dirty="0">
                <a:latin typeface="Century Gothic" panose="020B0502020202020204" pitchFamily="34" charset="0"/>
                <a:cs typeface="Microsoft Sans Serif"/>
              </a:rPr>
              <a:t>ценностей </a:t>
            </a:r>
            <a:r>
              <a:rPr spc="-11" dirty="0">
                <a:latin typeface="Century Gothic" panose="020B0502020202020204" pitchFamily="34" charset="0"/>
                <a:cs typeface="Microsoft Sans Serif"/>
              </a:rPr>
              <a:t> </a:t>
            </a:r>
            <a:r>
              <a:rPr spc="-15" dirty="0">
                <a:latin typeface="Century Gothic" panose="020B0502020202020204" pitchFamily="34" charset="0"/>
                <a:cs typeface="Microsoft Sans Serif"/>
              </a:rPr>
              <a:t>многонационального</a:t>
            </a:r>
            <a:r>
              <a:rPr spc="31" dirty="0">
                <a:latin typeface="Century Gothic" panose="020B0502020202020204" pitchFamily="34" charset="0"/>
                <a:cs typeface="Microsoft Sans Serif"/>
              </a:rPr>
              <a:t> </a:t>
            </a:r>
            <a:r>
              <a:rPr spc="-20" dirty="0">
                <a:latin typeface="Century Gothic" panose="020B0502020202020204" pitchFamily="34" charset="0"/>
                <a:cs typeface="Microsoft Sans Serif"/>
              </a:rPr>
              <a:t>российского</a:t>
            </a:r>
            <a:r>
              <a:rPr dirty="0">
                <a:latin typeface="Century Gothic" panose="020B0502020202020204" pitchFamily="34" charset="0"/>
                <a:cs typeface="Microsoft Sans Serif"/>
              </a:rPr>
              <a:t> </a:t>
            </a:r>
            <a:r>
              <a:rPr spc="-11" dirty="0">
                <a:latin typeface="Century Gothic" panose="020B0502020202020204" pitchFamily="34" charset="0"/>
                <a:cs typeface="Microsoft Sans Serif"/>
              </a:rPr>
              <a:t>общества;</a:t>
            </a:r>
            <a:endParaRPr dirty="0">
              <a:latin typeface="Century Gothic" panose="020B0502020202020204" pitchFamily="34" charset="0"/>
              <a:cs typeface="Microsoft Sans Serif"/>
            </a:endParaRPr>
          </a:p>
          <a:p>
            <a:pPr marL="12700" marR="5080"/>
            <a:r>
              <a:rPr spc="-11" dirty="0">
                <a:latin typeface="Century Gothic" panose="020B0502020202020204" pitchFamily="34" charset="0"/>
                <a:cs typeface="Microsoft Sans Serif"/>
              </a:rPr>
              <a:t>становление</a:t>
            </a:r>
            <a:r>
              <a:rPr spc="15" dirty="0">
                <a:latin typeface="Century Gothic" panose="020B0502020202020204" pitchFamily="34" charset="0"/>
                <a:cs typeface="Microsoft Sans Serif"/>
              </a:rPr>
              <a:t> </a:t>
            </a:r>
            <a:r>
              <a:rPr spc="-20" dirty="0">
                <a:latin typeface="Century Gothic" panose="020B0502020202020204" pitchFamily="34" charset="0"/>
                <a:cs typeface="Microsoft Sans Serif"/>
              </a:rPr>
              <a:t>гуманистических</a:t>
            </a:r>
            <a:r>
              <a:rPr spc="40" dirty="0">
                <a:latin typeface="Century Gothic" panose="020B0502020202020204" pitchFamily="34" charset="0"/>
                <a:cs typeface="Microsoft Sans Serif"/>
              </a:rPr>
              <a:t> </a:t>
            </a:r>
            <a:r>
              <a:rPr spc="-5" dirty="0">
                <a:latin typeface="Century Gothic" panose="020B0502020202020204" pitchFamily="34" charset="0"/>
                <a:cs typeface="Microsoft Sans Serif"/>
              </a:rPr>
              <a:t>и</a:t>
            </a:r>
            <a:r>
              <a:rPr spc="15" dirty="0">
                <a:latin typeface="Century Gothic" panose="020B0502020202020204" pitchFamily="34" charset="0"/>
                <a:cs typeface="Microsoft Sans Serif"/>
              </a:rPr>
              <a:t> </a:t>
            </a:r>
            <a:r>
              <a:rPr spc="-31" dirty="0">
                <a:latin typeface="Century Gothic" panose="020B0502020202020204" pitchFamily="34" charset="0"/>
                <a:cs typeface="Microsoft Sans Serif"/>
              </a:rPr>
              <a:t>демократических </a:t>
            </a:r>
            <a:r>
              <a:rPr spc="-465" dirty="0">
                <a:latin typeface="Century Gothic" panose="020B0502020202020204" pitchFamily="34" charset="0"/>
                <a:cs typeface="Microsoft Sans Serif"/>
              </a:rPr>
              <a:t> </a:t>
            </a:r>
            <a:r>
              <a:rPr spc="-11" dirty="0">
                <a:latin typeface="Century Gothic" panose="020B0502020202020204" pitchFamily="34" charset="0"/>
                <a:cs typeface="Microsoft Sans Serif"/>
              </a:rPr>
              <a:t>ценностных</a:t>
            </a:r>
            <a:r>
              <a:rPr spc="31" dirty="0">
                <a:latin typeface="Century Gothic" panose="020B0502020202020204" pitchFamily="34" charset="0"/>
                <a:cs typeface="Microsoft Sans Serif"/>
              </a:rPr>
              <a:t> </a:t>
            </a:r>
            <a:r>
              <a:rPr spc="-11" dirty="0">
                <a:latin typeface="Century Gothic" panose="020B0502020202020204" pitchFamily="34" charset="0"/>
                <a:cs typeface="Microsoft Sans Serif"/>
              </a:rPr>
              <a:t>ориентаций;</a:t>
            </a:r>
            <a:endParaRPr dirty="0">
              <a:latin typeface="Century Gothic" panose="020B0502020202020204" pitchFamily="34" charset="0"/>
              <a:cs typeface="Microsoft Sans Serif"/>
            </a:endParaRPr>
          </a:p>
          <a:p>
            <a:pPr marL="12700">
              <a:spcBef>
                <a:spcPts val="5"/>
              </a:spcBef>
            </a:pPr>
            <a:r>
              <a:rPr spc="780" dirty="0">
                <a:latin typeface="Century Gothic" panose="020B0502020202020204" pitchFamily="34" charset="0"/>
                <a:cs typeface="Microsoft Sans Serif"/>
              </a:rPr>
              <a:t>…</a:t>
            </a:r>
            <a:endParaRPr dirty="0">
              <a:latin typeface="Century Gothic" panose="020B0502020202020204" pitchFamily="34" charset="0"/>
              <a:cs typeface="Microsoft Sans Serif"/>
            </a:endParaRPr>
          </a:p>
          <a:p>
            <a:pPr marL="12700" marR="459094"/>
            <a:r>
              <a:rPr spc="-5" dirty="0">
                <a:latin typeface="Century Gothic" panose="020B0502020202020204" pitchFamily="34" charset="0"/>
                <a:cs typeface="Microsoft Sans Serif"/>
              </a:rPr>
              <a:t>10)</a:t>
            </a:r>
            <a:r>
              <a:rPr spc="15" dirty="0">
                <a:latin typeface="Century Gothic" panose="020B0502020202020204" pitchFamily="34" charset="0"/>
                <a:cs typeface="Microsoft Sans Serif"/>
              </a:rPr>
              <a:t> </a:t>
            </a:r>
            <a:r>
              <a:rPr spc="-15" dirty="0">
                <a:latin typeface="Century Gothic" panose="020B0502020202020204" pitchFamily="34" charset="0"/>
                <a:cs typeface="Microsoft Sans Serif"/>
              </a:rPr>
              <a:t>формирование</a:t>
            </a:r>
            <a:r>
              <a:rPr spc="40" dirty="0">
                <a:latin typeface="Century Gothic" panose="020B0502020202020204" pitchFamily="34" charset="0"/>
                <a:cs typeface="Microsoft Sans Serif"/>
              </a:rPr>
              <a:t> </a:t>
            </a:r>
            <a:r>
              <a:rPr spc="-25" dirty="0">
                <a:latin typeface="Century Gothic" panose="020B0502020202020204" pitchFamily="34" charset="0"/>
                <a:cs typeface="Microsoft Sans Serif"/>
              </a:rPr>
              <a:t>установки</a:t>
            </a:r>
            <a:r>
              <a:rPr spc="51" dirty="0">
                <a:latin typeface="Century Gothic" panose="020B0502020202020204" pitchFamily="34" charset="0"/>
                <a:cs typeface="Microsoft Sans Serif"/>
              </a:rPr>
              <a:t> </a:t>
            </a:r>
            <a:r>
              <a:rPr spc="-11" dirty="0">
                <a:latin typeface="Century Gothic" panose="020B0502020202020204" pitchFamily="34" charset="0"/>
                <a:cs typeface="Microsoft Sans Serif"/>
              </a:rPr>
              <a:t>на</a:t>
            </a:r>
            <a:r>
              <a:rPr spc="20" dirty="0">
                <a:latin typeface="Century Gothic" panose="020B0502020202020204" pitchFamily="34" charset="0"/>
                <a:cs typeface="Microsoft Sans Serif"/>
              </a:rPr>
              <a:t> </a:t>
            </a:r>
            <a:r>
              <a:rPr spc="-25" dirty="0">
                <a:latin typeface="Century Gothic" panose="020B0502020202020204" pitchFamily="34" charset="0"/>
                <a:cs typeface="Microsoft Sans Serif"/>
              </a:rPr>
              <a:t>безопасный, </a:t>
            </a:r>
            <a:r>
              <a:rPr spc="-459" dirty="0">
                <a:latin typeface="Century Gothic" panose="020B0502020202020204" pitchFamily="34" charset="0"/>
                <a:cs typeface="Microsoft Sans Serif"/>
              </a:rPr>
              <a:t> </a:t>
            </a:r>
            <a:r>
              <a:rPr spc="-20" dirty="0">
                <a:latin typeface="Century Gothic" panose="020B0502020202020204" pitchFamily="34" charset="0"/>
                <a:cs typeface="Microsoft Sans Serif"/>
              </a:rPr>
              <a:t>здоровый</a:t>
            </a:r>
            <a:r>
              <a:rPr spc="20" dirty="0">
                <a:latin typeface="Century Gothic" panose="020B0502020202020204" pitchFamily="34" charset="0"/>
                <a:cs typeface="Microsoft Sans Serif"/>
              </a:rPr>
              <a:t> </a:t>
            </a:r>
            <a:r>
              <a:rPr spc="-31" dirty="0">
                <a:latin typeface="Century Gothic" panose="020B0502020202020204" pitchFamily="34" charset="0"/>
                <a:cs typeface="Microsoft Sans Serif"/>
              </a:rPr>
              <a:t>образ</a:t>
            </a:r>
            <a:r>
              <a:rPr spc="40" dirty="0">
                <a:latin typeface="Century Gothic" panose="020B0502020202020204" pitchFamily="34" charset="0"/>
                <a:cs typeface="Microsoft Sans Serif"/>
              </a:rPr>
              <a:t> </a:t>
            </a:r>
            <a:r>
              <a:rPr spc="-31" dirty="0">
                <a:latin typeface="Century Gothic" panose="020B0502020202020204" pitchFamily="34" charset="0"/>
                <a:cs typeface="Microsoft Sans Serif"/>
              </a:rPr>
              <a:t>жизни,</a:t>
            </a:r>
            <a:r>
              <a:rPr spc="11" dirty="0">
                <a:latin typeface="Century Gothic" panose="020B0502020202020204" pitchFamily="34" charset="0"/>
                <a:cs typeface="Microsoft Sans Serif"/>
              </a:rPr>
              <a:t> </a:t>
            </a:r>
            <a:r>
              <a:rPr spc="-5" dirty="0">
                <a:latin typeface="Century Gothic" panose="020B0502020202020204" pitchFamily="34" charset="0"/>
                <a:cs typeface="Microsoft Sans Serif"/>
              </a:rPr>
              <a:t>наличие</a:t>
            </a:r>
            <a:r>
              <a:rPr spc="11" dirty="0">
                <a:latin typeface="Century Gothic" panose="020B0502020202020204" pitchFamily="34" charset="0"/>
                <a:cs typeface="Microsoft Sans Serif"/>
              </a:rPr>
              <a:t> </a:t>
            </a:r>
            <a:r>
              <a:rPr spc="-20" dirty="0">
                <a:latin typeface="Century Gothic" panose="020B0502020202020204" pitchFamily="34" charset="0"/>
                <a:cs typeface="Microsoft Sans Serif"/>
              </a:rPr>
              <a:t>мотивации</a:t>
            </a:r>
            <a:r>
              <a:rPr spc="5" dirty="0">
                <a:latin typeface="Century Gothic" panose="020B0502020202020204" pitchFamily="34" charset="0"/>
                <a:cs typeface="Microsoft Sans Serif"/>
              </a:rPr>
              <a:t> </a:t>
            </a:r>
            <a:r>
              <a:rPr spc="-115" dirty="0">
                <a:latin typeface="Century Gothic" panose="020B0502020202020204" pitchFamily="34" charset="0"/>
                <a:cs typeface="Microsoft Sans Serif"/>
              </a:rPr>
              <a:t>к </a:t>
            </a:r>
            <a:r>
              <a:rPr spc="-111" dirty="0">
                <a:latin typeface="Century Gothic" panose="020B0502020202020204" pitchFamily="34" charset="0"/>
                <a:cs typeface="Microsoft Sans Serif"/>
              </a:rPr>
              <a:t> </a:t>
            </a:r>
            <a:r>
              <a:rPr spc="-25" dirty="0">
                <a:latin typeface="Century Gothic" panose="020B0502020202020204" pitchFamily="34" charset="0"/>
                <a:cs typeface="Microsoft Sans Serif"/>
              </a:rPr>
              <a:t>творческому</a:t>
            </a:r>
            <a:r>
              <a:rPr spc="20" dirty="0">
                <a:latin typeface="Century Gothic" panose="020B0502020202020204" pitchFamily="34" charset="0"/>
                <a:cs typeface="Microsoft Sans Serif"/>
              </a:rPr>
              <a:t> </a:t>
            </a:r>
            <a:r>
              <a:rPr spc="-55" dirty="0">
                <a:latin typeface="Century Gothic" panose="020B0502020202020204" pitchFamily="34" charset="0"/>
                <a:cs typeface="Microsoft Sans Serif"/>
              </a:rPr>
              <a:t>труду,</a:t>
            </a:r>
            <a:r>
              <a:rPr spc="60" dirty="0">
                <a:latin typeface="Century Gothic" panose="020B0502020202020204" pitchFamily="34" charset="0"/>
                <a:cs typeface="Microsoft Sans Serif"/>
              </a:rPr>
              <a:t> </a:t>
            </a:r>
            <a:r>
              <a:rPr spc="-15" dirty="0">
                <a:latin typeface="Century Gothic" panose="020B0502020202020204" pitchFamily="34" charset="0"/>
                <a:cs typeface="Microsoft Sans Serif"/>
              </a:rPr>
              <a:t>работе</a:t>
            </a:r>
            <a:r>
              <a:rPr spc="31" dirty="0">
                <a:latin typeface="Century Gothic" panose="020B0502020202020204" pitchFamily="34" charset="0"/>
                <a:cs typeface="Microsoft Sans Serif"/>
              </a:rPr>
              <a:t> </a:t>
            </a:r>
            <a:r>
              <a:rPr spc="-11" dirty="0">
                <a:latin typeface="Century Gothic" panose="020B0502020202020204" pitchFamily="34" charset="0"/>
                <a:cs typeface="Microsoft Sans Serif"/>
              </a:rPr>
              <a:t>на</a:t>
            </a:r>
            <a:r>
              <a:rPr spc="20" dirty="0">
                <a:latin typeface="Century Gothic" panose="020B0502020202020204" pitchFamily="34" charset="0"/>
                <a:cs typeface="Microsoft Sans Serif"/>
              </a:rPr>
              <a:t> </a:t>
            </a:r>
            <a:r>
              <a:rPr spc="-65" dirty="0">
                <a:latin typeface="Century Gothic" panose="020B0502020202020204" pitchFamily="34" charset="0"/>
                <a:cs typeface="Microsoft Sans Serif"/>
              </a:rPr>
              <a:t>результат, </a:t>
            </a:r>
            <a:r>
              <a:rPr spc="-60" dirty="0">
                <a:latin typeface="Century Gothic" panose="020B0502020202020204" pitchFamily="34" charset="0"/>
                <a:cs typeface="Microsoft Sans Serif"/>
              </a:rPr>
              <a:t> </a:t>
            </a:r>
            <a:r>
              <a:rPr spc="-25" dirty="0">
                <a:latin typeface="Century Gothic" panose="020B0502020202020204" pitchFamily="34" charset="0"/>
                <a:cs typeface="Microsoft Sans Serif"/>
              </a:rPr>
              <a:t>бережному </a:t>
            </a:r>
            <a:r>
              <a:rPr spc="-11" dirty="0">
                <a:latin typeface="Century Gothic" panose="020B0502020202020204" pitchFamily="34" charset="0"/>
                <a:cs typeface="Microsoft Sans Serif"/>
              </a:rPr>
              <a:t>отношению </a:t>
            </a:r>
            <a:r>
              <a:rPr spc="-115" dirty="0">
                <a:latin typeface="Century Gothic" panose="020B0502020202020204" pitchFamily="34" charset="0"/>
                <a:cs typeface="Microsoft Sans Serif"/>
              </a:rPr>
              <a:t>к</a:t>
            </a:r>
            <a:r>
              <a:rPr spc="-111" dirty="0">
                <a:latin typeface="Century Gothic" panose="020B0502020202020204" pitchFamily="34" charset="0"/>
                <a:cs typeface="Microsoft Sans Serif"/>
              </a:rPr>
              <a:t> </a:t>
            </a:r>
            <a:r>
              <a:rPr spc="-20" dirty="0">
                <a:latin typeface="Century Gothic" panose="020B0502020202020204" pitchFamily="34" charset="0"/>
                <a:cs typeface="Microsoft Sans Serif"/>
              </a:rPr>
              <a:t>материальным </a:t>
            </a:r>
            <a:r>
              <a:rPr dirty="0">
                <a:latin typeface="Century Gothic" panose="020B0502020202020204" pitchFamily="34" charset="0"/>
                <a:cs typeface="Microsoft Sans Serif"/>
              </a:rPr>
              <a:t>и </a:t>
            </a:r>
            <a:r>
              <a:rPr spc="5" dirty="0">
                <a:latin typeface="Century Gothic" panose="020B0502020202020204" pitchFamily="34" charset="0"/>
                <a:cs typeface="Microsoft Sans Serif"/>
              </a:rPr>
              <a:t> </a:t>
            </a:r>
            <a:r>
              <a:rPr spc="-20" dirty="0">
                <a:latin typeface="Century Gothic" panose="020B0502020202020204" pitchFamily="34" charset="0"/>
                <a:cs typeface="Microsoft Sans Serif"/>
              </a:rPr>
              <a:t>духовным</a:t>
            </a:r>
            <a:r>
              <a:rPr spc="65" dirty="0">
                <a:latin typeface="Century Gothic" panose="020B0502020202020204" pitchFamily="34" charset="0"/>
                <a:cs typeface="Microsoft Sans Serif"/>
              </a:rPr>
              <a:t> </a:t>
            </a:r>
            <a:r>
              <a:rPr spc="-15" dirty="0">
                <a:latin typeface="Century Gothic" panose="020B0502020202020204" pitchFamily="34" charset="0"/>
                <a:cs typeface="Microsoft Sans Serif"/>
              </a:rPr>
              <a:t>ценностям.</a:t>
            </a:r>
            <a:endParaRPr dirty="0">
              <a:latin typeface="Century Gothic" panose="020B0502020202020204" pitchFamily="34" charset="0"/>
              <a:cs typeface="Microsoft Sans Serif"/>
            </a:endParaRPr>
          </a:p>
        </p:txBody>
      </p:sp>
      <p:sp>
        <p:nvSpPr>
          <p:cNvPr id="21" name="object 6"/>
          <p:cNvSpPr txBox="1"/>
          <p:nvPr/>
        </p:nvSpPr>
        <p:spPr>
          <a:xfrm>
            <a:off x="4838700" y="1624756"/>
            <a:ext cx="4191001" cy="2880917"/>
          </a:xfrm>
          <a:prstGeom prst="rect">
            <a:avLst/>
          </a:prstGeom>
        </p:spPr>
        <p:txBody>
          <a:bodyPr vert="horz" wrap="square" lIns="0" tIns="13335" rIns="0" bIns="0" rtlCol="0">
            <a:spAutoFit/>
          </a:bodyPr>
          <a:lstStyle/>
          <a:p>
            <a:pPr marL="12700" marR="208273">
              <a:spcBef>
                <a:spcPts val="105"/>
              </a:spcBef>
            </a:pPr>
            <a:r>
              <a:rPr spc="-45" dirty="0">
                <a:solidFill>
                  <a:srgbClr val="2E5496"/>
                </a:solidFill>
                <a:latin typeface="Century Gothic" panose="020B0502020202020204" pitchFamily="34" charset="0"/>
                <a:cs typeface="Microsoft Sans Serif"/>
              </a:rPr>
              <a:t>Группы</a:t>
            </a:r>
            <a:r>
              <a:rPr spc="20" dirty="0">
                <a:solidFill>
                  <a:srgbClr val="2E5496"/>
                </a:solidFill>
                <a:latin typeface="Century Gothic" panose="020B0502020202020204" pitchFamily="34" charset="0"/>
                <a:cs typeface="Microsoft Sans Serif"/>
              </a:rPr>
              <a:t> </a:t>
            </a:r>
            <a:r>
              <a:rPr spc="-5" dirty="0">
                <a:solidFill>
                  <a:srgbClr val="2E5496"/>
                </a:solidFill>
                <a:latin typeface="Century Gothic" panose="020B0502020202020204" pitchFamily="34" charset="0"/>
                <a:cs typeface="Microsoft Sans Serif"/>
              </a:rPr>
              <a:t>личностных</a:t>
            </a:r>
            <a:r>
              <a:rPr spc="-25" dirty="0">
                <a:solidFill>
                  <a:srgbClr val="2E5496"/>
                </a:solidFill>
                <a:latin typeface="Century Gothic" panose="020B0502020202020204" pitchFamily="34" charset="0"/>
                <a:cs typeface="Microsoft Sans Serif"/>
              </a:rPr>
              <a:t> </a:t>
            </a:r>
            <a:r>
              <a:rPr spc="-45" dirty="0">
                <a:solidFill>
                  <a:srgbClr val="2E5496"/>
                </a:solidFill>
                <a:latin typeface="Century Gothic" panose="020B0502020202020204" pitchFamily="34" charset="0"/>
                <a:cs typeface="Microsoft Sans Serif"/>
              </a:rPr>
              <a:t>результатов</a:t>
            </a:r>
            <a:r>
              <a:rPr spc="15" dirty="0">
                <a:solidFill>
                  <a:srgbClr val="2E5496"/>
                </a:solidFill>
                <a:latin typeface="Century Gothic" panose="020B0502020202020204" pitchFamily="34" charset="0"/>
                <a:cs typeface="Microsoft Sans Serif"/>
              </a:rPr>
              <a:t> </a:t>
            </a:r>
            <a:r>
              <a:rPr spc="-11" dirty="0">
                <a:solidFill>
                  <a:srgbClr val="2E5496"/>
                </a:solidFill>
                <a:latin typeface="Century Gothic" panose="020B0502020202020204" pitchFamily="34" charset="0"/>
                <a:cs typeface="Microsoft Sans Serif"/>
              </a:rPr>
              <a:t>(по </a:t>
            </a:r>
            <a:r>
              <a:rPr spc="-5" dirty="0">
                <a:solidFill>
                  <a:srgbClr val="2E5496"/>
                </a:solidFill>
                <a:latin typeface="Century Gothic" panose="020B0502020202020204" pitchFamily="34" charset="0"/>
                <a:cs typeface="Microsoft Sans Serif"/>
              </a:rPr>
              <a:t> </a:t>
            </a:r>
            <a:r>
              <a:rPr spc="-15" dirty="0">
                <a:solidFill>
                  <a:srgbClr val="2E5496"/>
                </a:solidFill>
                <a:latin typeface="Century Gothic" panose="020B0502020202020204" pitchFamily="34" charset="0"/>
                <a:cs typeface="Microsoft Sans Serif"/>
              </a:rPr>
              <a:t>направлениям</a:t>
            </a:r>
            <a:r>
              <a:rPr spc="-5" dirty="0">
                <a:solidFill>
                  <a:srgbClr val="2E5496"/>
                </a:solidFill>
                <a:latin typeface="Century Gothic" panose="020B0502020202020204" pitchFamily="34" charset="0"/>
                <a:cs typeface="Microsoft Sans Serif"/>
              </a:rPr>
              <a:t> </a:t>
            </a:r>
            <a:r>
              <a:rPr spc="-20" dirty="0">
                <a:solidFill>
                  <a:srgbClr val="2E5496"/>
                </a:solidFill>
                <a:latin typeface="Century Gothic" panose="020B0502020202020204" pitchFamily="34" charset="0"/>
                <a:cs typeface="Microsoft Sans Serif"/>
              </a:rPr>
              <a:t>воспитательной</a:t>
            </a:r>
            <a:r>
              <a:rPr spc="-5" dirty="0">
                <a:solidFill>
                  <a:srgbClr val="2E5496"/>
                </a:solidFill>
                <a:latin typeface="Century Gothic" panose="020B0502020202020204" pitchFamily="34" charset="0"/>
                <a:cs typeface="Microsoft Sans Serif"/>
              </a:rPr>
              <a:t> </a:t>
            </a:r>
            <a:r>
              <a:rPr spc="-11" dirty="0">
                <a:solidFill>
                  <a:srgbClr val="2E5496"/>
                </a:solidFill>
                <a:latin typeface="Century Gothic" panose="020B0502020202020204" pitchFamily="34" charset="0"/>
                <a:cs typeface="Microsoft Sans Serif"/>
              </a:rPr>
              <a:t>работы):</a:t>
            </a:r>
            <a:endParaRPr dirty="0">
              <a:latin typeface="Century Gothic" panose="020B0502020202020204" pitchFamily="34" charset="0"/>
              <a:cs typeface="Microsoft Sans Serif"/>
            </a:endParaRPr>
          </a:p>
          <a:p>
            <a:pPr marL="266693" indent="-254628">
              <a:spcBef>
                <a:spcPts val="5"/>
              </a:spcBef>
              <a:buAutoNum type="arabicPeriod"/>
              <a:tabLst>
                <a:tab pos="267328" algn="l"/>
              </a:tabLst>
            </a:pPr>
            <a:r>
              <a:rPr spc="-20" dirty="0">
                <a:solidFill>
                  <a:srgbClr val="2E5496"/>
                </a:solidFill>
                <a:latin typeface="Century Gothic" panose="020B0502020202020204" pitchFamily="34" charset="0"/>
                <a:cs typeface="Microsoft Sans Serif"/>
              </a:rPr>
              <a:t>Патриотическое</a:t>
            </a:r>
            <a:r>
              <a:rPr spc="5" dirty="0">
                <a:solidFill>
                  <a:srgbClr val="2E5496"/>
                </a:solidFill>
                <a:latin typeface="Century Gothic" panose="020B0502020202020204" pitchFamily="34" charset="0"/>
                <a:cs typeface="Microsoft Sans Serif"/>
              </a:rPr>
              <a:t> </a:t>
            </a:r>
            <a:r>
              <a:rPr spc="-15" dirty="0">
                <a:solidFill>
                  <a:srgbClr val="2E5496"/>
                </a:solidFill>
                <a:latin typeface="Century Gothic" panose="020B0502020202020204" pitchFamily="34" charset="0"/>
                <a:cs typeface="Microsoft Sans Serif"/>
              </a:rPr>
              <a:t>воспитание</a:t>
            </a:r>
            <a:r>
              <a:rPr spc="20" dirty="0">
                <a:solidFill>
                  <a:srgbClr val="2E5496"/>
                </a:solidFill>
                <a:latin typeface="Century Gothic" panose="020B0502020202020204" pitchFamily="34" charset="0"/>
                <a:cs typeface="Microsoft Sans Serif"/>
              </a:rPr>
              <a:t> </a:t>
            </a:r>
            <a:r>
              <a:rPr spc="-5" dirty="0">
                <a:solidFill>
                  <a:srgbClr val="2E5496"/>
                </a:solidFill>
                <a:latin typeface="Century Gothic" panose="020B0502020202020204" pitchFamily="34" charset="0"/>
                <a:cs typeface="Microsoft Sans Serif"/>
              </a:rPr>
              <a:t>(4)</a:t>
            </a:r>
            <a:endParaRPr dirty="0">
              <a:latin typeface="Century Gothic" panose="020B0502020202020204" pitchFamily="34" charset="0"/>
              <a:cs typeface="Microsoft Sans Serif"/>
            </a:endParaRPr>
          </a:p>
          <a:p>
            <a:pPr marL="266693" indent="-254628">
              <a:spcBef>
                <a:spcPts val="5"/>
              </a:spcBef>
              <a:buAutoNum type="arabicPeriod"/>
              <a:tabLst>
                <a:tab pos="267328" algn="l"/>
              </a:tabLst>
            </a:pPr>
            <a:r>
              <a:rPr spc="-31" dirty="0">
                <a:solidFill>
                  <a:srgbClr val="2E5496"/>
                </a:solidFill>
                <a:latin typeface="Century Gothic" panose="020B0502020202020204" pitchFamily="34" charset="0"/>
                <a:cs typeface="Microsoft Sans Serif"/>
              </a:rPr>
              <a:t>Гражданское</a:t>
            </a:r>
            <a:r>
              <a:rPr spc="-11" dirty="0">
                <a:solidFill>
                  <a:srgbClr val="2E5496"/>
                </a:solidFill>
                <a:latin typeface="Century Gothic" panose="020B0502020202020204" pitchFamily="34" charset="0"/>
                <a:cs typeface="Microsoft Sans Serif"/>
              </a:rPr>
              <a:t> </a:t>
            </a:r>
            <a:r>
              <a:rPr spc="-15" dirty="0">
                <a:solidFill>
                  <a:srgbClr val="2E5496"/>
                </a:solidFill>
                <a:latin typeface="Century Gothic" panose="020B0502020202020204" pitchFamily="34" charset="0"/>
                <a:cs typeface="Microsoft Sans Serif"/>
              </a:rPr>
              <a:t>воспитание</a:t>
            </a:r>
            <a:r>
              <a:rPr spc="11" dirty="0">
                <a:solidFill>
                  <a:srgbClr val="2E5496"/>
                </a:solidFill>
                <a:latin typeface="Century Gothic" panose="020B0502020202020204" pitchFamily="34" charset="0"/>
                <a:cs typeface="Microsoft Sans Serif"/>
              </a:rPr>
              <a:t> </a:t>
            </a:r>
            <a:r>
              <a:rPr dirty="0">
                <a:solidFill>
                  <a:srgbClr val="2E5496"/>
                </a:solidFill>
                <a:latin typeface="Century Gothic" panose="020B0502020202020204" pitchFamily="34" charset="0"/>
                <a:cs typeface="Microsoft Sans Serif"/>
              </a:rPr>
              <a:t>(8)</a:t>
            </a:r>
            <a:endParaRPr dirty="0">
              <a:latin typeface="Century Gothic" panose="020B0502020202020204" pitchFamily="34" charset="0"/>
              <a:cs typeface="Microsoft Sans Serif"/>
            </a:endParaRPr>
          </a:p>
          <a:p>
            <a:pPr marL="266693" indent="-254628">
              <a:buAutoNum type="arabicPeriod"/>
              <a:tabLst>
                <a:tab pos="267328" algn="l"/>
              </a:tabLst>
            </a:pPr>
            <a:r>
              <a:rPr spc="-15" dirty="0">
                <a:solidFill>
                  <a:srgbClr val="2E5496"/>
                </a:solidFill>
                <a:latin typeface="Century Gothic" panose="020B0502020202020204" pitchFamily="34" charset="0"/>
                <a:cs typeface="Microsoft Sans Serif"/>
              </a:rPr>
              <a:t>Духовно-нравственное</a:t>
            </a:r>
            <a:r>
              <a:rPr spc="51" dirty="0">
                <a:solidFill>
                  <a:srgbClr val="2E5496"/>
                </a:solidFill>
                <a:latin typeface="Century Gothic" panose="020B0502020202020204" pitchFamily="34" charset="0"/>
                <a:cs typeface="Microsoft Sans Serif"/>
              </a:rPr>
              <a:t> </a:t>
            </a:r>
            <a:r>
              <a:rPr spc="-15" dirty="0">
                <a:solidFill>
                  <a:srgbClr val="2E5496"/>
                </a:solidFill>
                <a:latin typeface="Century Gothic" panose="020B0502020202020204" pitchFamily="34" charset="0"/>
                <a:cs typeface="Microsoft Sans Serif"/>
              </a:rPr>
              <a:t>воспитание</a:t>
            </a:r>
            <a:r>
              <a:rPr spc="-5" dirty="0">
                <a:solidFill>
                  <a:srgbClr val="2E5496"/>
                </a:solidFill>
                <a:latin typeface="Century Gothic" panose="020B0502020202020204" pitchFamily="34" charset="0"/>
                <a:cs typeface="Microsoft Sans Serif"/>
              </a:rPr>
              <a:t> </a:t>
            </a:r>
            <a:r>
              <a:rPr dirty="0">
                <a:solidFill>
                  <a:srgbClr val="2E5496"/>
                </a:solidFill>
                <a:latin typeface="Century Gothic" panose="020B0502020202020204" pitchFamily="34" charset="0"/>
                <a:cs typeface="Microsoft Sans Serif"/>
              </a:rPr>
              <a:t>(3)</a:t>
            </a:r>
            <a:endParaRPr dirty="0">
              <a:latin typeface="Century Gothic" panose="020B0502020202020204" pitchFamily="34" charset="0"/>
              <a:cs typeface="Microsoft Sans Serif"/>
            </a:endParaRPr>
          </a:p>
          <a:p>
            <a:pPr marL="266693" indent="-254628">
              <a:buAutoNum type="arabicPeriod"/>
              <a:tabLst>
                <a:tab pos="267328" algn="l"/>
              </a:tabLst>
            </a:pPr>
            <a:r>
              <a:rPr spc="-20" dirty="0">
                <a:solidFill>
                  <a:srgbClr val="2E5496"/>
                </a:solidFill>
                <a:latin typeface="Century Gothic" panose="020B0502020202020204" pitchFamily="34" charset="0"/>
                <a:cs typeface="Microsoft Sans Serif"/>
              </a:rPr>
              <a:t>Эстетическое</a:t>
            </a:r>
            <a:r>
              <a:rPr dirty="0">
                <a:solidFill>
                  <a:srgbClr val="2E5496"/>
                </a:solidFill>
                <a:latin typeface="Century Gothic" panose="020B0502020202020204" pitchFamily="34" charset="0"/>
                <a:cs typeface="Microsoft Sans Serif"/>
              </a:rPr>
              <a:t> </a:t>
            </a:r>
            <a:r>
              <a:rPr spc="-15" dirty="0">
                <a:solidFill>
                  <a:srgbClr val="2E5496"/>
                </a:solidFill>
                <a:latin typeface="Century Gothic" panose="020B0502020202020204" pitchFamily="34" charset="0"/>
                <a:cs typeface="Microsoft Sans Serif"/>
              </a:rPr>
              <a:t>воспитание</a:t>
            </a:r>
            <a:r>
              <a:rPr spc="5" dirty="0">
                <a:solidFill>
                  <a:srgbClr val="2E5496"/>
                </a:solidFill>
                <a:latin typeface="Century Gothic" panose="020B0502020202020204" pitchFamily="34" charset="0"/>
                <a:cs typeface="Microsoft Sans Serif"/>
              </a:rPr>
              <a:t> </a:t>
            </a:r>
            <a:r>
              <a:rPr dirty="0">
                <a:solidFill>
                  <a:srgbClr val="2E5496"/>
                </a:solidFill>
                <a:latin typeface="Century Gothic" panose="020B0502020202020204" pitchFamily="34" charset="0"/>
                <a:cs typeface="Microsoft Sans Serif"/>
              </a:rPr>
              <a:t>(3)</a:t>
            </a:r>
            <a:endParaRPr dirty="0">
              <a:latin typeface="Century Gothic" panose="020B0502020202020204" pitchFamily="34" charset="0"/>
              <a:cs typeface="Microsoft Sans Serif"/>
            </a:endParaRPr>
          </a:p>
          <a:p>
            <a:pPr marL="266693" indent="-254628">
              <a:buAutoNum type="arabicPeriod"/>
              <a:tabLst>
                <a:tab pos="267328" algn="l"/>
              </a:tabLst>
            </a:pPr>
            <a:r>
              <a:rPr spc="-11" dirty="0">
                <a:solidFill>
                  <a:srgbClr val="2E5496"/>
                </a:solidFill>
                <a:latin typeface="Century Gothic" panose="020B0502020202020204" pitchFamily="34" charset="0"/>
                <a:cs typeface="Microsoft Sans Serif"/>
              </a:rPr>
              <a:t>Воспитание</a:t>
            </a:r>
            <a:r>
              <a:rPr spc="5" dirty="0">
                <a:solidFill>
                  <a:srgbClr val="2E5496"/>
                </a:solidFill>
                <a:latin typeface="Century Gothic" panose="020B0502020202020204" pitchFamily="34" charset="0"/>
                <a:cs typeface="Microsoft Sans Serif"/>
              </a:rPr>
              <a:t> </a:t>
            </a:r>
            <a:r>
              <a:rPr spc="-11" dirty="0">
                <a:solidFill>
                  <a:srgbClr val="2E5496"/>
                </a:solidFill>
                <a:latin typeface="Century Gothic" panose="020B0502020202020204" pitchFamily="34" charset="0"/>
                <a:cs typeface="Microsoft Sans Serif"/>
              </a:rPr>
              <a:t>ценности</a:t>
            </a:r>
            <a:r>
              <a:rPr spc="11" dirty="0">
                <a:solidFill>
                  <a:srgbClr val="2E5496"/>
                </a:solidFill>
                <a:latin typeface="Century Gothic" panose="020B0502020202020204" pitchFamily="34" charset="0"/>
                <a:cs typeface="Microsoft Sans Serif"/>
              </a:rPr>
              <a:t> </a:t>
            </a:r>
            <a:r>
              <a:rPr spc="-20" dirty="0">
                <a:solidFill>
                  <a:srgbClr val="2E5496"/>
                </a:solidFill>
                <a:latin typeface="Century Gothic" panose="020B0502020202020204" pitchFamily="34" charset="0"/>
                <a:cs typeface="Microsoft Sans Serif"/>
              </a:rPr>
              <a:t>научного</a:t>
            </a:r>
            <a:r>
              <a:rPr spc="40" dirty="0">
                <a:solidFill>
                  <a:srgbClr val="2E5496"/>
                </a:solidFill>
                <a:latin typeface="Century Gothic" panose="020B0502020202020204" pitchFamily="34" charset="0"/>
                <a:cs typeface="Microsoft Sans Serif"/>
              </a:rPr>
              <a:t> </a:t>
            </a:r>
            <a:r>
              <a:rPr spc="-25" dirty="0">
                <a:solidFill>
                  <a:srgbClr val="2E5496"/>
                </a:solidFill>
                <a:latin typeface="Century Gothic" panose="020B0502020202020204" pitchFamily="34" charset="0"/>
                <a:cs typeface="Microsoft Sans Serif"/>
              </a:rPr>
              <a:t>познания</a:t>
            </a:r>
            <a:r>
              <a:rPr spc="25" dirty="0">
                <a:solidFill>
                  <a:srgbClr val="2E5496"/>
                </a:solidFill>
                <a:latin typeface="Century Gothic" panose="020B0502020202020204" pitchFamily="34" charset="0"/>
                <a:cs typeface="Microsoft Sans Serif"/>
              </a:rPr>
              <a:t> </a:t>
            </a:r>
            <a:r>
              <a:rPr dirty="0">
                <a:solidFill>
                  <a:srgbClr val="2E5496"/>
                </a:solidFill>
                <a:latin typeface="Century Gothic" panose="020B0502020202020204" pitchFamily="34" charset="0"/>
                <a:cs typeface="Microsoft Sans Serif"/>
              </a:rPr>
              <a:t>(3)</a:t>
            </a:r>
            <a:endParaRPr dirty="0">
              <a:latin typeface="Century Gothic" panose="020B0502020202020204" pitchFamily="34" charset="0"/>
              <a:cs typeface="Microsoft Sans Serif"/>
            </a:endParaRPr>
          </a:p>
          <a:p>
            <a:pPr marL="12700" marR="449569">
              <a:buAutoNum type="arabicPeriod"/>
              <a:tabLst>
                <a:tab pos="267328" algn="l"/>
              </a:tabLst>
            </a:pPr>
            <a:r>
              <a:rPr spc="-40" dirty="0">
                <a:solidFill>
                  <a:srgbClr val="2E5496"/>
                </a:solidFill>
                <a:latin typeface="Century Gothic" panose="020B0502020202020204" pitchFamily="34" charset="0"/>
                <a:cs typeface="Microsoft Sans Serif"/>
              </a:rPr>
              <a:t>Физическое</a:t>
            </a:r>
            <a:r>
              <a:rPr spc="-20" dirty="0">
                <a:solidFill>
                  <a:srgbClr val="2E5496"/>
                </a:solidFill>
                <a:latin typeface="Century Gothic" panose="020B0502020202020204" pitchFamily="34" charset="0"/>
                <a:cs typeface="Microsoft Sans Serif"/>
              </a:rPr>
              <a:t> </a:t>
            </a:r>
            <a:r>
              <a:rPr spc="-15" dirty="0">
                <a:solidFill>
                  <a:srgbClr val="2E5496"/>
                </a:solidFill>
                <a:latin typeface="Century Gothic" panose="020B0502020202020204" pitchFamily="34" charset="0"/>
                <a:cs typeface="Microsoft Sans Serif"/>
              </a:rPr>
              <a:t>воспитание.</a:t>
            </a:r>
            <a:r>
              <a:rPr spc="15" dirty="0">
                <a:solidFill>
                  <a:srgbClr val="2E5496"/>
                </a:solidFill>
                <a:latin typeface="Century Gothic" panose="020B0502020202020204" pitchFamily="34" charset="0"/>
                <a:cs typeface="Microsoft Sans Serif"/>
              </a:rPr>
              <a:t> </a:t>
            </a:r>
            <a:r>
              <a:rPr spc="-25" dirty="0">
                <a:solidFill>
                  <a:srgbClr val="2E5496"/>
                </a:solidFill>
                <a:latin typeface="Century Gothic" panose="020B0502020202020204" pitchFamily="34" charset="0"/>
                <a:cs typeface="Microsoft Sans Serif"/>
              </a:rPr>
              <a:t>Формирование </a:t>
            </a:r>
            <a:r>
              <a:rPr spc="-465" dirty="0">
                <a:solidFill>
                  <a:srgbClr val="2E5496"/>
                </a:solidFill>
                <a:latin typeface="Century Gothic" panose="020B0502020202020204" pitchFamily="34" charset="0"/>
                <a:cs typeface="Microsoft Sans Serif"/>
              </a:rPr>
              <a:t> </a:t>
            </a:r>
            <a:r>
              <a:rPr spc="-40" dirty="0">
                <a:solidFill>
                  <a:srgbClr val="2E5496"/>
                </a:solidFill>
                <a:latin typeface="Century Gothic" panose="020B0502020202020204" pitchFamily="34" charset="0"/>
                <a:cs typeface="Microsoft Sans Serif"/>
              </a:rPr>
              <a:t>культуры</a:t>
            </a:r>
            <a:r>
              <a:rPr spc="51" dirty="0">
                <a:solidFill>
                  <a:srgbClr val="2E5496"/>
                </a:solidFill>
                <a:latin typeface="Century Gothic" panose="020B0502020202020204" pitchFamily="34" charset="0"/>
                <a:cs typeface="Microsoft Sans Serif"/>
              </a:rPr>
              <a:t> </a:t>
            </a:r>
            <a:r>
              <a:rPr spc="-20" dirty="0">
                <a:solidFill>
                  <a:srgbClr val="2E5496"/>
                </a:solidFill>
                <a:latin typeface="Century Gothic" panose="020B0502020202020204" pitchFamily="34" charset="0"/>
                <a:cs typeface="Microsoft Sans Serif"/>
              </a:rPr>
              <a:t>здоровья</a:t>
            </a:r>
            <a:r>
              <a:rPr spc="11" dirty="0">
                <a:solidFill>
                  <a:srgbClr val="2E5496"/>
                </a:solidFill>
                <a:latin typeface="Century Gothic" panose="020B0502020202020204" pitchFamily="34" charset="0"/>
                <a:cs typeface="Microsoft Sans Serif"/>
              </a:rPr>
              <a:t> </a:t>
            </a:r>
            <a:r>
              <a:rPr spc="-5" dirty="0">
                <a:solidFill>
                  <a:srgbClr val="2E5496"/>
                </a:solidFill>
                <a:latin typeface="Century Gothic" panose="020B0502020202020204" pitchFamily="34" charset="0"/>
                <a:cs typeface="Microsoft Sans Serif"/>
              </a:rPr>
              <a:t>и</a:t>
            </a:r>
            <a:r>
              <a:rPr spc="15" dirty="0">
                <a:solidFill>
                  <a:srgbClr val="2E5496"/>
                </a:solidFill>
                <a:latin typeface="Century Gothic" panose="020B0502020202020204" pitchFamily="34" charset="0"/>
                <a:cs typeface="Microsoft Sans Serif"/>
              </a:rPr>
              <a:t> </a:t>
            </a:r>
            <a:r>
              <a:rPr spc="-11" dirty="0">
                <a:solidFill>
                  <a:srgbClr val="2E5496"/>
                </a:solidFill>
                <a:latin typeface="Century Gothic" panose="020B0502020202020204" pitchFamily="34" charset="0"/>
                <a:cs typeface="Microsoft Sans Serif"/>
              </a:rPr>
              <a:t>эмоционального </a:t>
            </a:r>
            <a:r>
              <a:rPr spc="-5" dirty="0">
                <a:solidFill>
                  <a:srgbClr val="2E5496"/>
                </a:solidFill>
                <a:latin typeface="Century Gothic" panose="020B0502020202020204" pitchFamily="34" charset="0"/>
                <a:cs typeface="Microsoft Sans Serif"/>
              </a:rPr>
              <a:t> </a:t>
            </a:r>
            <a:r>
              <a:rPr spc="-25" dirty="0">
                <a:solidFill>
                  <a:srgbClr val="2E5496"/>
                </a:solidFill>
                <a:latin typeface="Century Gothic" panose="020B0502020202020204" pitchFamily="34" charset="0"/>
                <a:cs typeface="Microsoft Sans Serif"/>
              </a:rPr>
              <a:t>благополучия</a:t>
            </a:r>
            <a:r>
              <a:rPr spc="25" dirty="0">
                <a:solidFill>
                  <a:srgbClr val="2E5496"/>
                </a:solidFill>
                <a:latin typeface="Century Gothic" panose="020B0502020202020204" pitchFamily="34" charset="0"/>
                <a:cs typeface="Microsoft Sans Serif"/>
              </a:rPr>
              <a:t> </a:t>
            </a:r>
            <a:r>
              <a:rPr dirty="0">
                <a:solidFill>
                  <a:srgbClr val="2E5496"/>
                </a:solidFill>
                <a:latin typeface="Century Gothic" panose="020B0502020202020204" pitchFamily="34" charset="0"/>
                <a:cs typeface="Microsoft Sans Serif"/>
              </a:rPr>
              <a:t>(5)</a:t>
            </a:r>
            <a:endParaRPr dirty="0">
              <a:latin typeface="Century Gothic" panose="020B0502020202020204" pitchFamily="34" charset="0"/>
              <a:cs typeface="Microsoft Sans Serif"/>
            </a:endParaRPr>
          </a:p>
          <a:p>
            <a:pPr marL="266693" indent="-254628">
              <a:buAutoNum type="arabicPeriod"/>
              <a:tabLst>
                <a:tab pos="267328" algn="l"/>
              </a:tabLst>
            </a:pPr>
            <a:r>
              <a:rPr spc="-31" dirty="0">
                <a:solidFill>
                  <a:srgbClr val="2E5496"/>
                </a:solidFill>
                <a:latin typeface="Century Gothic" panose="020B0502020202020204" pitchFamily="34" charset="0"/>
                <a:cs typeface="Microsoft Sans Serif"/>
              </a:rPr>
              <a:t>Трудовое</a:t>
            </a:r>
            <a:r>
              <a:rPr spc="5" dirty="0">
                <a:solidFill>
                  <a:srgbClr val="2E5496"/>
                </a:solidFill>
                <a:latin typeface="Century Gothic" panose="020B0502020202020204" pitchFamily="34" charset="0"/>
                <a:cs typeface="Microsoft Sans Serif"/>
              </a:rPr>
              <a:t> </a:t>
            </a:r>
            <a:r>
              <a:rPr spc="-15" dirty="0">
                <a:solidFill>
                  <a:srgbClr val="2E5496"/>
                </a:solidFill>
                <a:latin typeface="Century Gothic" panose="020B0502020202020204" pitchFamily="34" charset="0"/>
                <a:cs typeface="Microsoft Sans Serif"/>
              </a:rPr>
              <a:t>воспитание</a:t>
            </a:r>
            <a:r>
              <a:rPr spc="11" dirty="0">
                <a:solidFill>
                  <a:srgbClr val="2E5496"/>
                </a:solidFill>
                <a:latin typeface="Century Gothic" panose="020B0502020202020204" pitchFamily="34" charset="0"/>
                <a:cs typeface="Microsoft Sans Serif"/>
              </a:rPr>
              <a:t> </a:t>
            </a:r>
            <a:r>
              <a:rPr dirty="0">
                <a:solidFill>
                  <a:srgbClr val="2E5496"/>
                </a:solidFill>
                <a:latin typeface="Century Gothic" panose="020B0502020202020204" pitchFamily="34" charset="0"/>
                <a:cs typeface="Microsoft Sans Serif"/>
              </a:rPr>
              <a:t>(5)</a:t>
            </a:r>
            <a:endParaRPr dirty="0">
              <a:latin typeface="Century Gothic" panose="020B0502020202020204" pitchFamily="34" charset="0"/>
              <a:cs typeface="Microsoft Sans Serif"/>
            </a:endParaRPr>
          </a:p>
          <a:p>
            <a:pPr marL="266693" indent="-254628">
              <a:buAutoNum type="arabicPeriod"/>
              <a:tabLst>
                <a:tab pos="267328" algn="l"/>
              </a:tabLst>
            </a:pPr>
            <a:r>
              <a:rPr spc="-20" dirty="0">
                <a:solidFill>
                  <a:srgbClr val="2E5496"/>
                </a:solidFill>
                <a:latin typeface="Century Gothic" panose="020B0502020202020204" pitchFamily="34" charset="0"/>
                <a:cs typeface="Microsoft Sans Serif"/>
              </a:rPr>
              <a:t>Экологическое</a:t>
            </a:r>
            <a:r>
              <a:rPr spc="-31" dirty="0">
                <a:solidFill>
                  <a:srgbClr val="2E5496"/>
                </a:solidFill>
                <a:latin typeface="Century Gothic" panose="020B0502020202020204" pitchFamily="34" charset="0"/>
                <a:cs typeface="Microsoft Sans Serif"/>
              </a:rPr>
              <a:t> </a:t>
            </a:r>
            <a:r>
              <a:rPr spc="-15" dirty="0">
                <a:solidFill>
                  <a:srgbClr val="2E5496"/>
                </a:solidFill>
                <a:latin typeface="Century Gothic" panose="020B0502020202020204" pitchFamily="34" charset="0"/>
                <a:cs typeface="Microsoft Sans Serif"/>
              </a:rPr>
              <a:t>воспитание</a:t>
            </a:r>
            <a:r>
              <a:rPr spc="11" dirty="0">
                <a:solidFill>
                  <a:srgbClr val="2E5496"/>
                </a:solidFill>
                <a:latin typeface="Century Gothic" panose="020B0502020202020204" pitchFamily="34" charset="0"/>
                <a:cs typeface="Microsoft Sans Serif"/>
              </a:rPr>
              <a:t> </a:t>
            </a:r>
            <a:r>
              <a:rPr dirty="0">
                <a:solidFill>
                  <a:srgbClr val="2E5496"/>
                </a:solidFill>
                <a:latin typeface="Century Gothic" panose="020B0502020202020204" pitchFamily="34" charset="0"/>
                <a:cs typeface="Microsoft Sans Serif"/>
              </a:rPr>
              <a:t>(5)</a:t>
            </a:r>
            <a:endParaRPr dirty="0">
              <a:latin typeface="Century Gothic" panose="020B0502020202020204" pitchFamily="34" charset="0"/>
              <a:cs typeface="Microsoft Sans Serif"/>
            </a:endParaRPr>
          </a:p>
          <a:p>
            <a:pPr marL="12700">
              <a:lnSpc>
                <a:spcPts val="2155"/>
              </a:lnSpc>
            </a:pPr>
            <a:r>
              <a:rPr spc="780" dirty="0" smtClean="0">
                <a:solidFill>
                  <a:srgbClr val="2E5496"/>
                </a:solidFill>
                <a:latin typeface="Century Gothic" panose="020B0502020202020204" pitchFamily="34" charset="0"/>
                <a:cs typeface="Microsoft Sans Serif"/>
              </a:rPr>
              <a:t>…</a:t>
            </a:r>
            <a:endParaRPr dirty="0">
              <a:latin typeface="Century Gothic" panose="020B0502020202020204" pitchFamily="34" charset="0"/>
            </a:endParaRPr>
          </a:p>
        </p:txBody>
      </p:sp>
      <p:sp>
        <p:nvSpPr>
          <p:cNvPr id="2" name="Прямоугольник 1"/>
          <p:cNvSpPr/>
          <p:nvPr/>
        </p:nvSpPr>
        <p:spPr>
          <a:xfrm>
            <a:off x="4838700" y="4498053"/>
            <a:ext cx="4183380" cy="523220"/>
          </a:xfrm>
          <a:prstGeom prst="rect">
            <a:avLst/>
          </a:prstGeom>
        </p:spPr>
        <p:txBody>
          <a:bodyPr wrap="square">
            <a:spAutoFit/>
          </a:bodyPr>
          <a:lstStyle/>
          <a:p>
            <a:r>
              <a:rPr lang="ru-RU" b="1" dirty="0">
                <a:solidFill>
                  <a:srgbClr val="FF9800"/>
                </a:solidFill>
                <a:latin typeface="Century Gothic" panose="020B0502020202020204" pitchFamily="34" charset="0"/>
              </a:rPr>
              <a:t>Всего = 36 конкретных формулировок личностных результатов</a:t>
            </a:r>
          </a:p>
        </p:txBody>
      </p:sp>
    </p:spTree>
    <p:extLst>
      <p:ext uri="{BB962C8B-B14F-4D97-AF65-F5344CB8AC3E}">
        <p14:creationId xmlns:p14="http://schemas.microsoft.com/office/powerpoint/2010/main" val="2485053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a:extLst>
              <a:ext uri="{FF2B5EF4-FFF2-40B4-BE49-F238E27FC236}">
                <a16:creationId xmlns:a16="http://schemas.microsoft.com/office/drawing/2014/main" id="{3E25FD2A-1B18-47BE-96D7-6AF1A5C63E8F}"/>
              </a:ext>
            </a:extLst>
          </p:cNvPr>
          <p:cNvGrpSpPr/>
          <p:nvPr/>
        </p:nvGrpSpPr>
        <p:grpSpPr>
          <a:xfrm>
            <a:off x="7101840" y="3063240"/>
            <a:ext cx="2042160" cy="1616387"/>
            <a:chOff x="7228966" y="2920997"/>
            <a:chExt cx="4963033" cy="3937001"/>
          </a:xfrm>
        </p:grpSpPr>
        <p:pic>
          <p:nvPicPr>
            <p:cNvPr id="7" name="object 7">
              <a:extLst>
                <a:ext uri="{FF2B5EF4-FFF2-40B4-BE49-F238E27FC236}">
                  <a16:creationId xmlns:a16="http://schemas.microsoft.com/office/drawing/2014/main" id="{EF5862A3-5474-4098-9D86-088738B54C23}"/>
                </a:ext>
              </a:extLst>
            </p:cNvPr>
            <p:cNvPicPr/>
            <p:nvPr/>
          </p:nvPicPr>
          <p:blipFill>
            <a:blip r:embed="rId3" cstate="print"/>
            <a:stretch>
              <a:fillRect/>
            </a:stretch>
          </p:blipFill>
          <p:spPr>
            <a:xfrm>
              <a:off x="7228966" y="2920997"/>
              <a:ext cx="4963032" cy="3937000"/>
            </a:xfrm>
            <a:prstGeom prst="rect">
              <a:avLst/>
            </a:prstGeom>
          </p:spPr>
        </p:pic>
        <p:pic>
          <p:nvPicPr>
            <p:cNvPr id="8" name="object 8">
              <a:extLst>
                <a:ext uri="{FF2B5EF4-FFF2-40B4-BE49-F238E27FC236}">
                  <a16:creationId xmlns:a16="http://schemas.microsoft.com/office/drawing/2014/main" id="{F0054D9F-6574-45E3-96BA-20E131936D45}"/>
                </a:ext>
              </a:extLst>
            </p:cNvPr>
            <p:cNvPicPr/>
            <p:nvPr/>
          </p:nvPicPr>
          <p:blipFill>
            <a:blip r:embed="rId4" cstate="print"/>
            <a:stretch>
              <a:fillRect/>
            </a:stretch>
          </p:blipFill>
          <p:spPr>
            <a:xfrm>
              <a:off x="7397495" y="3084574"/>
              <a:ext cx="4794504" cy="3773424"/>
            </a:xfrm>
            <a:prstGeom prst="rect">
              <a:avLst/>
            </a:prstGeom>
          </p:spPr>
        </p:pic>
      </p:grpSp>
      <p:sp>
        <p:nvSpPr>
          <p:cNvPr id="2" name="Заголовок 1">
            <a:extLst>
              <a:ext uri="{FF2B5EF4-FFF2-40B4-BE49-F238E27FC236}">
                <a16:creationId xmlns:a16="http://schemas.microsoft.com/office/drawing/2014/main" id="{96F10B11-1A78-4FFD-B375-4A2FE676E6D8}"/>
              </a:ext>
            </a:extLst>
          </p:cNvPr>
          <p:cNvSpPr>
            <a:spLocks noGrp="1"/>
          </p:cNvSpPr>
          <p:nvPr>
            <p:ph type="title"/>
          </p:nvPr>
        </p:nvSpPr>
        <p:spPr>
          <a:xfrm>
            <a:off x="196850" y="392575"/>
            <a:ext cx="6210300" cy="766200"/>
          </a:xfrm>
        </p:spPr>
        <p:txBody>
          <a:bodyPr>
            <a:noAutofit/>
          </a:bodyPr>
          <a:lstStyle/>
          <a:p>
            <a:r>
              <a:rPr lang="ru-RU" sz="2400" b="1"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ea typeface="Times New Roman" panose="02020603050405020304" pitchFamily="18" charset="0"/>
                <a:cs typeface="Calibri" panose="020F0502020204030204" pitchFamily="34" charset="0"/>
              </a:rPr>
              <a:t>О рабочих программах и не только …</a:t>
            </a:r>
            <a:endParaRPr lang="ru-RU" sz="2400" b="1"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FC09ABB-4A69-6009-FCBC-DE5EE21EC894}"/>
              </a:ext>
            </a:extLst>
          </p:cNvPr>
          <p:cNvSpPr txBox="1"/>
          <p:nvPr/>
        </p:nvSpPr>
        <p:spPr>
          <a:xfrm>
            <a:off x="483870" y="1346645"/>
            <a:ext cx="6310630" cy="415498"/>
          </a:xfrm>
          <a:prstGeom prst="rect">
            <a:avLst/>
          </a:prstGeom>
          <a:noFill/>
        </p:spPr>
        <p:txBody>
          <a:bodyPr wrap="square">
            <a:spAutoFit/>
          </a:bodyPr>
          <a:lstStyle/>
          <a:p>
            <a:pPr defTabSz="685800">
              <a:buClrTx/>
            </a:pPr>
            <a:r>
              <a:rPr lang="ru-RU" sz="2100" b="1" kern="1200" dirty="0" smtClean="0">
                <a:solidFill>
                  <a:prstClr val="black"/>
                </a:solidFill>
                <a:latin typeface="Century Gothic" panose="020B0502020202020204" pitchFamily="34" charset="0"/>
                <a:ea typeface="+mn-ea"/>
                <a:cs typeface="Calibri"/>
              </a:rPr>
              <a:t>п. </a:t>
            </a:r>
            <a:r>
              <a:rPr lang="ru-RU" sz="2100" b="1" kern="1200" dirty="0">
                <a:solidFill>
                  <a:prstClr val="black"/>
                </a:solidFill>
                <a:latin typeface="Century Gothic" panose="020B0502020202020204" pitchFamily="34" charset="0"/>
                <a:ea typeface="+mn-ea"/>
                <a:cs typeface="Calibri"/>
              </a:rPr>
              <a:t>3</a:t>
            </a:r>
            <a:r>
              <a:rPr lang="ru-RU" sz="2100" b="1" kern="1200" spc="-8" dirty="0">
                <a:solidFill>
                  <a:prstClr val="black"/>
                </a:solidFill>
                <a:latin typeface="Century Gothic" panose="020B0502020202020204" pitchFamily="34" charset="0"/>
                <a:ea typeface="+mn-ea"/>
                <a:cs typeface="Calibri"/>
              </a:rPr>
              <a:t>1</a:t>
            </a:r>
            <a:r>
              <a:rPr lang="ru-RU" sz="2100" b="1" kern="1200" spc="-4" dirty="0">
                <a:solidFill>
                  <a:prstClr val="black"/>
                </a:solidFill>
                <a:latin typeface="Century Gothic" panose="020B0502020202020204" pitchFamily="34" charset="0"/>
                <a:ea typeface="+mn-ea"/>
                <a:cs typeface="Calibri"/>
              </a:rPr>
              <a:t>.</a:t>
            </a:r>
            <a:r>
              <a:rPr lang="ru-RU" sz="2100" b="1" kern="1200" dirty="0">
                <a:solidFill>
                  <a:prstClr val="black"/>
                </a:solidFill>
                <a:latin typeface="Century Gothic" panose="020B0502020202020204" pitchFamily="34" charset="0"/>
                <a:ea typeface="+mn-ea"/>
                <a:cs typeface="Calibri"/>
              </a:rPr>
              <a:t>1. </a:t>
            </a:r>
            <a:r>
              <a:rPr lang="ru-RU" sz="2100" b="1" kern="1200" spc="-4" dirty="0">
                <a:solidFill>
                  <a:prstClr val="black"/>
                </a:solidFill>
                <a:latin typeface="Century Gothic" panose="020B0502020202020204" pitchFamily="34" charset="0"/>
                <a:ea typeface="+mn-ea"/>
                <a:cs typeface="Calibri"/>
              </a:rPr>
              <a:t>Ф</a:t>
            </a:r>
            <a:r>
              <a:rPr lang="ru-RU" sz="2100" b="1" kern="1200" spc="-56" dirty="0">
                <a:solidFill>
                  <a:prstClr val="black"/>
                </a:solidFill>
                <a:latin typeface="Century Gothic" panose="020B0502020202020204" pitchFamily="34" charset="0"/>
                <a:ea typeface="+mn-ea"/>
                <a:cs typeface="Calibri"/>
              </a:rPr>
              <a:t>Г</a:t>
            </a:r>
            <a:r>
              <a:rPr lang="ru-RU" sz="2100" b="1" kern="1200" spc="-8" dirty="0">
                <a:solidFill>
                  <a:prstClr val="black"/>
                </a:solidFill>
                <a:latin typeface="Century Gothic" panose="020B0502020202020204" pitchFamily="34" charset="0"/>
                <a:ea typeface="+mn-ea"/>
                <a:cs typeface="Calibri"/>
              </a:rPr>
              <a:t>О</a:t>
            </a:r>
            <a:r>
              <a:rPr lang="ru-RU" sz="2100" b="1" kern="1200" dirty="0">
                <a:solidFill>
                  <a:prstClr val="black"/>
                </a:solidFill>
                <a:latin typeface="Century Gothic" panose="020B0502020202020204" pitchFamily="34" charset="0"/>
                <a:ea typeface="+mn-ea"/>
                <a:cs typeface="Calibri"/>
              </a:rPr>
              <a:t>С </a:t>
            </a:r>
            <a:r>
              <a:rPr lang="ru-RU" sz="2100" b="1" kern="1200" spc="-11" dirty="0">
                <a:solidFill>
                  <a:prstClr val="black"/>
                </a:solidFill>
                <a:latin typeface="Century Gothic" panose="020B0502020202020204" pitchFamily="34" charset="0"/>
                <a:ea typeface="+mn-ea"/>
                <a:cs typeface="Calibri"/>
              </a:rPr>
              <a:t>Н</a:t>
            </a:r>
            <a:r>
              <a:rPr lang="ru-RU" sz="2100" b="1" kern="1200" spc="-4" dirty="0">
                <a:solidFill>
                  <a:prstClr val="black"/>
                </a:solidFill>
                <a:latin typeface="Century Gothic" panose="020B0502020202020204" pitchFamily="34" charset="0"/>
                <a:ea typeface="+mn-ea"/>
                <a:cs typeface="Calibri"/>
              </a:rPr>
              <a:t>О</a:t>
            </a:r>
            <a:r>
              <a:rPr lang="ru-RU" sz="2100" b="1" kern="1200" dirty="0">
                <a:solidFill>
                  <a:prstClr val="black"/>
                </a:solidFill>
                <a:latin typeface="Century Gothic" panose="020B0502020202020204" pitchFamily="34" charset="0"/>
                <a:ea typeface="+mn-ea"/>
                <a:cs typeface="Calibri"/>
              </a:rPr>
              <a:t>О/ </a:t>
            </a:r>
            <a:r>
              <a:rPr lang="ru-RU" sz="2100" b="1" kern="1200" dirty="0" smtClean="0">
                <a:solidFill>
                  <a:prstClr val="black"/>
                </a:solidFill>
                <a:latin typeface="Century Gothic" panose="020B0502020202020204" pitchFamily="34" charset="0"/>
                <a:ea typeface="+mn-ea"/>
                <a:cs typeface="Calibri"/>
              </a:rPr>
              <a:t>п. </a:t>
            </a:r>
            <a:r>
              <a:rPr lang="ru-RU" sz="2100" b="1" kern="1200" spc="-8" dirty="0">
                <a:solidFill>
                  <a:prstClr val="black"/>
                </a:solidFill>
                <a:latin typeface="Century Gothic" panose="020B0502020202020204" pitchFamily="34" charset="0"/>
                <a:ea typeface="+mn-ea"/>
                <a:cs typeface="Calibri"/>
              </a:rPr>
              <a:t>3</a:t>
            </a:r>
            <a:r>
              <a:rPr lang="ru-RU" sz="2100" b="1" kern="1200" spc="4" dirty="0">
                <a:solidFill>
                  <a:prstClr val="black"/>
                </a:solidFill>
                <a:latin typeface="Century Gothic" panose="020B0502020202020204" pitchFamily="34" charset="0"/>
                <a:ea typeface="+mn-ea"/>
                <a:cs typeface="Calibri"/>
              </a:rPr>
              <a:t>2</a:t>
            </a:r>
            <a:r>
              <a:rPr lang="ru-RU" sz="2100" b="1" kern="1200" spc="-11" dirty="0">
                <a:solidFill>
                  <a:prstClr val="black"/>
                </a:solidFill>
                <a:latin typeface="Century Gothic" panose="020B0502020202020204" pitchFamily="34" charset="0"/>
                <a:ea typeface="+mn-ea"/>
                <a:cs typeface="Calibri"/>
              </a:rPr>
              <a:t>.</a:t>
            </a:r>
            <a:r>
              <a:rPr lang="ru-RU" sz="2100" b="1" kern="1200" dirty="0">
                <a:solidFill>
                  <a:prstClr val="black"/>
                </a:solidFill>
                <a:latin typeface="Century Gothic" panose="020B0502020202020204" pitchFamily="34" charset="0"/>
                <a:ea typeface="+mn-ea"/>
                <a:cs typeface="Calibri"/>
              </a:rPr>
              <a:t>1. </a:t>
            </a:r>
            <a:r>
              <a:rPr lang="ru-RU" sz="2100" b="1" kern="1200" spc="-4" dirty="0" smtClean="0">
                <a:solidFill>
                  <a:prstClr val="black"/>
                </a:solidFill>
                <a:latin typeface="Century Gothic" panose="020B0502020202020204" pitchFamily="34" charset="0"/>
                <a:ea typeface="+mn-ea"/>
                <a:cs typeface="Calibri"/>
              </a:rPr>
              <a:t>Ф</a:t>
            </a:r>
            <a:r>
              <a:rPr lang="ru-RU" sz="2100" b="1" kern="1200" spc="-49" dirty="0" smtClean="0">
                <a:solidFill>
                  <a:prstClr val="black"/>
                </a:solidFill>
                <a:latin typeface="Century Gothic" panose="020B0502020202020204" pitchFamily="34" charset="0"/>
                <a:ea typeface="+mn-ea"/>
                <a:cs typeface="Calibri"/>
              </a:rPr>
              <a:t>Г</a:t>
            </a:r>
            <a:r>
              <a:rPr lang="ru-RU" sz="2100" b="1" kern="1200" spc="-8" dirty="0" smtClean="0">
                <a:solidFill>
                  <a:prstClr val="black"/>
                </a:solidFill>
                <a:latin typeface="Century Gothic" panose="020B0502020202020204" pitchFamily="34" charset="0"/>
                <a:ea typeface="+mn-ea"/>
                <a:cs typeface="Calibri"/>
              </a:rPr>
              <a:t>О</a:t>
            </a:r>
            <a:r>
              <a:rPr lang="ru-RU" sz="2100" b="1" kern="1200" dirty="0" smtClean="0">
                <a:solidFill>
                  <a:prstClr val="black"/>
                </a:solidFill>
                <a:latin typeface="Century Gothic" panose="020B0502020202020204" pitchFamily="34" charset="0"/>
                <a:ea typeface="+mn-ea"/>
                <a:cs typeface="Calibri"/>
              </a:rPr>
              <a:t>С О</a:t>
            </a:r>
            <a:r>
              <a:rPr lang="ru-RU" sz="2100" b="1" kern="1200" spc="-8" dirty="0" smtClean="0">
                <a:solidFill>
                  <a:prstClr val="black"/>
                </a:solidFill>
                <a:latin typeface="Century Gothic" panose="020B0502020202020204" pitchFamily="34" charset="0"/>
                <a:ea typeface="+mn-ea"/>
                <a:cs typeface="Calibri"/>
              </a:rPr>
              <a:t>ОО</a:t>
            </a:r>
            <a:endParaRPr lang="ru-RU" sz="2100" kern="1200" dirty="0">
              <a:solidFill>
                <a:prstClr val="black"/>
              </a:solidFill>
              <a:latin typeface="Century Gothic" panose="020B0502020202020204" pitchFamily="34" charset="0"/>
              <a:ea typeface="+mn-ea"/>
              <a:cs typeface="+mn-cs"/>
            </a:endParaRPr>
          </a:p>
        </p:txBody>
      </p:sp>
      <p:sp>
        <p:nvSpPr>
          <p:cNvPr id="6" name="Объект 2">
            <a:extLst>
              <a:ext uri="{FF2B5EF4-FFF2-40B4-BE49-F238E27FC236}">
                <a16:creationId xmlns:a16="http://schemas.microsoft.com/office/drawing/2014/main" id="{926F58E7-CEB2-11CA-FCE6-B92B50430A3C}"/>
              </a:ext>
            </a:extLst>
          </p:cNvPr>
          <p:cNvSpPr txBox="1">
            <a:spLocks/>
          </p:cNvSpPr>
          <p:nvPr/>
        </p:nvSpPr>
        <p:spPr>
          <a:xfrm>
            <a:off x="303530" y="2064313"/>
            <a:ext cx="6941820" cy="2570155"/>
          </a:xfrm>
          <a:prstGeom prst="rect">
            <a:avLst/>
          </a:prstGeom>
        </p:spPr>
        <p:txBody>
          <a:bodyPr vert="horz" lIns="68580" tIns="34290" rIns="68580" bIns="34290" rtlCol="0">
            <a:normAutofit/>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buClrTx/>
            </a:pPr>
            <a:r>
              <a:rPr lang="ru-RU" sz="1800" b="1" dirty="0">
                <a:solidFill>
                  <a:schemeClr val="tx1"/>
                </a:solidFill>
                <a:latin typeface="Century Gothic" panose="020B0502020202020204" pitchFamily="34" charset="0"/>
                <a:cs typeface="Calibri" panose="020F0502020204030204" pitchFamily="34" charset="0"/>
              </a:rPr>
              <a:t>…</a:t>
            </a:r>
            <a:r>
              <a:rPr lang="ru-RU" sz="1800" b="1" dirty="0">
                <a:solidFill>
                  <a:prstClr val="black">
                    <a:tint val="75000"/>
                  </a:prstClr>
                </a:solidFill>
                <a:latin typeface="Century Gothic" panose="020B0502020202020204" pitchFamily="34" charset="0"/>
                <a:cs typeface="Calibri" panose="020F0502020204030204" pitchFamily="34" charset="0"/>
              </a:rPr>
              <a:t> </a:t>
            </a:r>
            <a:r>
              <a:rPr lang="ru-RU" sz="1800" b="1" dirty="0">
                <a:solidFill>
                  <a:prstClr val="black"/>
                </a:solidFill>
                <a:latin typeface="Century Gothic" panose="020B0502020202020204" pitchFamily="34" charset="0"/>
                <a:cs typeface="Calibri" panose="020F0502020204030204" pitchFamily="34" charset="0"/>
              </a:rPr>
              <a:t>Рабочие  программы учебных  предметов,  учебных курсов (</a:t>
            </a:r>
            <a:r>
              <a:rPr lang="ru-RU" sz="1800" b="1" dirty="0" smtClean="0">
                <a:solidFill>
                  <a:prstClr val="black"/>
                </a:solidFill>
                <a:latin typeface="Century Gothic" panose="020B0502020202020204" pitchFamily="34" charset="0"/>
                <a:cs typeface="Calibri" panose="020F0502020204030204" pitchFamily="34" charset="0"/>
              </a:rPr>
              <a:t>в том числе внеурочной </a:t>
            </a:r>
            <a:r>
              <a:rPr lang="ru-RU" sz="1800" b="1" dirty="0">
                <a:solidFill>
                  <a:prstClr val="black"/>
                </a:solidFill>
                <a:latin typeface="Century Gothic" panose="020B0502020202020204" pitchFamily="34" charset="0"/>
                <a:cs typeface="Calibri" panose="020F0502020204030204" pitchFamily="34" charset="0"/>
              </a:rPr>
              <a:t>деятельности), учебных модулей </a:t>
            </a:r>
            <a:r>
              <a:rPr lang="ru-RU" sz="1800" b="1" dirty="0">
                <a:solidFill>
                  <a:srgbClr val="C00000"/>
                </a:solidFill>
                <a:latin typeface="Century Gothic" panose="020B0502020202020204" pitchFamily="34" charset="0"/>
                <a:cs typeface="Calibri" panose="020F0502020204030204" pitchFamily="34" charset="0"/>
              </a:rPr>
              <a:t>должны обеспечить достижение планируемых результатов освоения программы </a:t>
            </a:r>
            <a:r>
              <a:rPr lang="ru-RU" sz="1800" b="1" dirty="0">
                <a:solidFill>
                  <a:prstClr val="black"/>
                </a:solidFill>
                <a:latin typeface="Century Gothic" panose="020B0502020202020204" pitchFamily="34" charset="0"/>
                <a:cs typeface="Calibri" panose="020F0502020204030204" pitchFamily="34" charset="0"/>
              </a:rPr>
              <a:t>начального общего образования/основного общего образования и разрабатываться на основе требований ФГОС к результатам освоения программы начального общего образования/основного общего образования …</a:t>
            </a:r>
          </a:p>
          <a:p>
            <a:pPr defTabSz="685783">
              <a:spcBef>
                <a:spcPts val="750"/>
              </a:spcBef>
              <a:buClrTx/>
            </a:pPr>
            <a:endParaRPr lang="ru-RU" sz="1800" dirty="0">
              <a:solidFill>
                <a:prstClr val="black">
                  <a:tint val="75000"/>
                </a:prstClr>
              </a:solidFill>
              <a:latin typeface="Century Gothic" panose="020B0502020202020204" pitchFamily="34" charset="0"/>
            </a:endParaRPr>
          </a:p>
        </p:txBody>
      </p:sp>
    </p:spTree>
    <p:extLst>
      <p:ext uri="{BB962C8B-B14F-4D97-AF65-F5344CB8AC3E}">
        <p14:creationId xmlns:p14="http://schemas.microsoft.com/office/powerpoint/2010/main" val="1405055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8"/>
          <p:cNvSpPr txBox="1">
            <a:spLocks noGrp="1"/>
          </p:cNvSpPr>
          <p:nvPr>
            <p:ph type="title"/>
          </p:nvPr>
        </p:nvSpPr>
        <p:spPr>
          <a:xfrm>
            <a:off x="719981" y="375046"/>
            <a:ext cx="6106487" cy="766200"/>
          </a:xfrm>
          <a:prstGeom prst="rect">
            <a:avLst/>
          </a:prstGeom>
        </p:spPr>
        <p:txBody>
          <a:bodyPr spcFirstLastPara="1" wrap="square" lIns="91425" tIns="91425" rIns="91425" bIns="91425" anchor="ctr" anchorCtr="0">
            <a:noAutofit/>
          </a:bodyPr>
          <a:lstStyle/>
          <a:p>
            <a:pPr lvl="0"/>
            <a:r>
              <a:rPr lang="ru-RU" sz="3200" dirty="0" smtClean="0">
                <a:latin typeface="Century Gothic" panose="020B0502020202020204" pitchFamily="34" charset="0"/>
              </a:rPr>
              <a:t>Риски</a:t>
            </a:r>
            <a:endParaRPr sz="3200" dirty="0"/>
          </a:p>
        </p:txBody>
      </p:sp>
      <p:sp>
        <p:nvSpPr>
          <p:cNvPr id="443" name="Google Shape;443;p28"/>
          <p:cNvSpPr txBox="1">
            <a:spLocks noGrp="1"/>
          </p:cNvSpPr>
          <p:nvPr>
            <p:ph type="body" idx="1"/>
          </p:nvPr>
        </p:nvSpPr>
        <p:spPr>
          <a:xfrm>
            <a:off x="184649" y="1330335"/>
            <a:ext cx="2725135" cy="1515600"/>
          </a:xfrm>
          <a:prstGeom prst="rect">
            <a:avLst/>
          </a:prstGeom>
        </p:spPr>
        <p:txBody>
          <a:bodyPr spcFirstLastPara="1" wrap="square" lIns="91425" tIns="91425" rIns="91425" bIns="91425" anchor="t" anchorCtr="0">
            <a:noAutofit/>
          </a:bodyPr>
          <a:lstStyle/>
          <a:p>
            <a:pPr marL="0" indent="0">
              <a:buNone/>
            </a:pPr>
            <a:r>
              <a:rPr lang="ru-RU" sz="1400" b="1" dirty="0" smtClean="0">
                <a:solidFill>
                  <a:srgbClr val="000000"/>
                </a:solidFill>
                <a:latin typeface="Century Gothic" panose="020B0502020202020204" pitchFamily="34" charset="0"/>
              </a:rPr>
              <a:t>1. </a:t>
            </a:r>
            <a:r>
              <a:rPr lang="ru-RU" sz="1400" dirty="0">
                <a:latin typeface="Century Gothic" panose="020B0502020202020204" pitchFamily="34" charset="0"/>
                <a:ea typeface="Times New Roman" panose="02020603050405020304" pitchFamily="18" charset="0"/>
              </a:rPr>
              <a:t>снижение мотивации участников (лето, отпуск</a:t>
            </a:r>
            <a:r>
              <a:rPr lang="ru-RU" sz="1400" dirty="0" smtClean="0">
                <a:latin typeface="Century Gothic" panose="020B0502020202020204" pitchFamily="34" charset="0"/>
                <a:ea typeface="Times New Roman" panose="02020603050405020304" pitchFamily="18" charset="0"/>
              </a:rPr>
              <a:t>)</a:t>
            </a:r>
            <a:endParaRPr lang="ru-RU" sz="1400" dirty="0">
              <a:latin typeface="Century Gothic" panose="020B0502020202020204" pitchFamily="34" charset="0"/>
              <a:ea typeface="Times New Roman" panose="02020603050405020304" pitchFamily="18" charset="0"/>
            </a:endParaRPr>
          </a:p>
        </p:txBody>
      </p:sp>
      <p:sp>
        <p:nvSpPr>
          <p:cNvPr id="444" name="Google Shape;444;p28"/>
          <p:cNvSpPr txBox="1">
            <a:spLocks noGrp="1"/>
          </p:cNvSpPr>
          <p:nvPr>
            <p:ph type="body" idx="2"/>
          </p:nvPr>
        </p:nvSpPr>
        <p:spPr>
          <a:xfrm>
            <a:off x="168071" y="2160054"/>
            <a:ext cx="2741713" cy="1268868"/>
          </a:xfrm>
          <a:prstGeom prst="rect">
            <a:avLst/>
          </a:prstGeom>
        </p:spPr>
        <p:txBody>
          <a:bodyPr spcFirstLastPara="1" wrap="square" lIns="91425" tIns="91425" rIns="91425" bIns="91425" anchor="t" anchorCtr="0">
            <a:noAutofit/>
          </a:bodyPr>
          <a:lstStyle/>
          <a:p>
            <a:pPr marL="0" indent="0">
              <a:buNone/>
            </a:pPr>
            <a:r>
              <a:rPr lang="ru-RU" sz="1400" b="1" dirty="0" smtClean="0">
                <a:solidFill>
                  <a:srgbClr val="000000"/>
                </a:solidFill>
                <a:latin typeface="Century Gothic" panose="020B0502020202020204" pitchFamily="34" charset="0"/>
              </a:rPr>
              <a:t>2. </a:t>
            </a:r>
            <a:r>
              <a:rPr lang="ru-RU" sz="1400" dirty="0">
                <a:latin typeface="Century Gothic" panose="020B0502020202020204" pitchFamily="34" charset="0"/>
              </a:rPr>
              <a:t>непонимание основных задач педагогами (нечеткость предлагаемых заданий, недостаточный инструментарий</a:t>
            </a:r>
            <a:r>
              <a:rPr lang="ru-RU" sz="1400" dirty="0" smtClean="0">
                <a:latin typeface="Century Gothic" panose="020B0502020202020204" pitchFamily="34" charset="0"/>
              </a:rPr>
              <a:t>)</a:t>
            </a:r>
          </a:p>
        </p:txBody>
      </p:sp>
      <p:sp>
        <p:nvSpPr>
          <p:cNvPr id="445" name="Google Shape;445;p28"/>
          <p:cNvSpPr txBox="1">
            <a:spLocks noGrp="1"/>
          </p:cNvSpPr>
          <p:nvPr>
            <p:ph type="body" idx="3"/>
          </p:nvPr>
        </p:nvSpPr>
        <p:spPr>
          <a:xfrm>
            <a:off x="3048000" y="1330334"/>
            <a:ext cx="2543450" cy="3381365"/>
          </a:xfrm>
          <a:prstGeom prst="rect">
            <a:avLst/>
          </a:prstGeom>
        </p:spPr>
        <p:txBody>
          <a:bodyPr spcFirstLastPara="1" wrap="square" lIns="91425" tIns="91425" rIns="91425" bIns="91425" anchor="t" anchorCtr="0">
            <a:noAutofit/>
          </a:bodyPr>
          <a:lstStyle/>
          <a:p>
            <a:pPr marL="114300" indent="0">
              <a:buNone/>
            </a:pPr>
            <a:r>
              <a:rPr lang="ru-RU" sz="1400" b="1" dirty="0" smtClean="0">
                <a:solidFill>
                  <a:srgbClr val="000000"/>
                </a:solidFill>
                <a:latin typeface="Century Gothic" panose="020B0502020202020204" pitchFamily="34" charset="0"/>
              </a:rPr>
              <a:t>4. </a:t>
            </a:r>
            <a:r>
              <a:rPr lang="ru-RU" sz="1400" dirty="0">
                <a:latin typeface="Century Gothic" panose="020B0502020202020204" pitchFamily="34" charset="0"/>
              </a:rPr>
              <a:t>неготовность части педагогов к переменам (незначительные, на пер-вый взгляд, изменения обновленных ФГОС, в которых ключевая ставка сделана на конкретику и детали, исключают возможность использования в большинстве случаев прежних шаблонов)</a:t>
            </a:r>
          </a:p>
        </p:txBody>
      </p:sp>
      <p:sp>
        <p:nvSpPr>
          <p:cNvPr id="447" name="Google Shape;447;p28"/>
          <p:cNvSpPr txBox="1">
            <a:spLocks noGrp="1"/>
          </p:cNvSpPr>
          <p:nvPr>
            <p:ph type="body" idx="1"/>
          </p:nvPr>
        </p:nvSpPr>
        <p:spPr>
          <a:xfrm>
            <a:off x="6076950" y="1330334"/>
            <a:ext cx="2903617" cy="3306165"/>
          </a:xfrm>
          <a:prstGeom prst="rect">
            <a:avLst/>
          </a:prstGeom>
        </p:spPr>
        <p:txBody>
          <a:bodyPr spcFirstLastPara="1" wrap="square" lIns="91425" tIns="91425" rIns="91425" bIns="91425" anchor="t" anchorCtr="0">
            <a:noAutofit/>
          </a:bodyPr>
          <a:lstStyle/>
          <a:p>
            <a:pPr marL="114300" indent="0">
              <a:buNone/>
            </a:pPr>
            <a:r>
              <a:rPr lang="ru-RU" sz="1400" b="1" dirty="0" smtClean="0">
                <a:solidFill>
                  <a:srgbClr val="000000"/>
                </a:solidFill>
                <a:latin typeface="Century Gothic" panose="020B0502020202020204" pitchFamily="34" charset="0"/>
              </a:rPr>
              <a:t>5. </a:t>
            </a:r>
            <a:r>
              <a:rPr lang="ru-RU" sz="1400" dirty="0">
                <a:latin typeface="Century Gothic" panose="020B0502020202020204" pitchFamily="34" charset="0"/>
              </a:rPr>
              <a:t>неготовность части педагогов самостоятельно разрабатывать АООП, ИУП, организовывать исследовательскую и проектную деятельность школьников, </a:t>
            </a:r>
            <a:r>
              <a:rPr lang="ru-RU" sz="1400" dirty="0" smtClean="0">
                <a:latin typeface="Century Gothic" panose="020B0502020202020204" pitchFamily="34" charset="0"/>
              </a:rPr>
              <a:t>разрабатывать </a:t>
            </a:r>
            <a:r>
              <a:rPr lang="ru-RU" sz="1400" dirty="0">
                <a:latin typeface="Century Gothic" panose="020B0502020202020204" pitchFamily="34" charset="0"/>
              </a:rPr>
              <a:t>дидактические и оценочные материалы </a:t>
            </a:r>
            <a:r>
              <a:rPr lang="ru-RU" sz="1400" dirty="0" err="1" smtClean="0">
                <a:latin typeface="Century Gothic" panose="020B0502020202020204" pitchFamily="34" charset="0"/>
              </a:rPr>
              <a:t>межпредметного</a:t>
            </a:r>
            <a:r>
              <a:rPr lang="ru-RU" sz="1400" dirty="0" smtClean="0">
                <a:latin typeface="Century Gothic" panose="020B0502020202020204" pitchFamily="34" charset="0"/>
              </a:rPr>
              <a:t> </a:t>
            </a:r>
            <a:r>
              <a:rPr lang="ru-RU" sz="1400" dirty="0">
                <a:latin typeface="Century Gothic" panose="020B0502020202020204" pitchFamily="34" charset="0"/>
              </a:rPr>
              <a:t>и </a:t>
            </a:r>
            <a:r>
              <a:rPr lang="ru-RU" sz="1400" dirty="0" smtClean="0">
                <a:latin typeface="Century Gothic" panose="020B0502020202020204" pitchFamily="34" charset="0"/>
              </a:rPr>
              <a:t>практико-ориентированного </a:t>
            </a:r>
            <a:r>
              <a:rPr lang="ru-RU" sz="1400" dirty="0">
                <a:latin typeface="Century Gothic" panose="020B0502020202020204" pitchFamily="34" charset="0"/>
              </a:rPr>
              <a:t>характера</a:t>
            </a:r>
          </a:p>
        </p:txBody>
      </p:sp>
      <p:grpSp>
        <p:nvGrpSpPr>
          <p:cNvPr id="450" name="Google Shape;450;p28"/>
          <p:cNvGrpSpPr/>
          <p:nvPr/>
        </p:nvGrpSpPr>
        <p:grpSpPr>
          <a:xfrm>
            <a:off x="184649" y="503238"/>
            <a:ext cx="542655" cy="488219"/>
            <a:chOff x="5961125" y="1623900"/>
            <a:chExt cx="427450" cy="448175"/>
          </a:xfrm>
        </p:grpSpPr>
        <p:sp>
          <p:nvSpPr>
            <p:cNvPr id="451" name="Google Shape;451;p28"/>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Прямоугольник 1"/>
          <p:cNvSpPr/>
          <p:nvPr/>
        </p:nvSpPr>
        <p:spPr>
          <a:xfrm>
            <a:off x="168071" y="3624749"/>
            <a:ext cx="2799851" cy="1169551"/>
          </a:xfrm>
          <a:prstGeom prst="rect">
            <a:avLst/>
          </a:prstGeom>
        </p:spPr>
        <p:txBody>
          <a:bodyPr wrap="square">
            <a:spAutoFit/>
          </a:bodyPr>
          <a:lstStyle/>
          <a:p>
            <a:pPr marL="0" indent="0">
              <a:buNone/>
            </a:pPr>
            <a:r>
              <a:rPr lang="ru-RU" b="1" dirty="0" smtClean="0">
                <a:latin typeface="Century Gothic" panose="020B0502020202020204" pitchFamily="34" charset="0"/>
              </a:rPr>
              <a:t>3</a:t>
            </a:r>
            <a:r>
              <a:rPr lang="ru-RU" b="1" dirty="0">
                <a:latin typeface="Century Gothic" panose="020B0502020202020204" pitchFamily="34" charset="0"/>
              </a:rPr>
              <a:t>. </a:t>
            </a:r>
            <a:r>
              <a:rPr lang="ru-RU" dirty="0">
                <a:latin typeface="Century Gothic" panose="020B0502020202020204" pitchFamily="34" charset="0"/>
              </a:rPr>
              <a:t>наукоемкоёмкость данной работы (например, формирование функциональной грамотности) </a:t>
            </a:r>
          </a:p>
        </p:txBody>
      </p:sp>
    </p:spTree>
    <p:extLst>
      <p:ext uri="{BB962C8B-B14F-4D97-AF65-F5344CB8AC3E}">
        <p14:creationId xmlns:p14="http://schemas.microsoft.com/office/powerpoint/2010/main" val="407352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63040" y="3857580"/>
            <a:ext cx="7686675" cy="1323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Прямоугольник 4"/>
          <p:cNvSpPr/>
          <p:nvPr/>
        </p:nvSpPr>
        <p:spPr>
          <a:xfrm>
            <a:off x="0" y="352425"/>
            <a:ext cx="7686675" cy="1323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3FC72E82-1FCB-6DD5-9199-24C9800B44F8}"/>
              </a:ext>
            </a:extLst>
          </p:cNvPr>
          <p:cNvSpPr>
            <a:spLocks noGrp="1"/>
          </p:cNvSpPr>
          <p:nvPr>
            <p:ph type="title"/>
          </p:nvPr>
        </p:nvSpPr>
        <p:spPr>
          <a:xfrm>
            <a:off x="0" y="0"/>
            <a:ext cx="6372225" cy="352425"/>
          </a:xfrm>
        </p:spPr>
        <p:txBody>
          <a:bodyPr>
            <a:normAutofit fontScale="90000"/>
          </a:bodyPr>
          <a:lstStyle/>
          <a:p>
            <a:r>
              <a:rPr lang="ru-RU" sz="2400" b="1" dirty="0">
                <a:solidFill>
                  <a:schemeClr val="bg2">
                    <a:lumMod val="50000"/>
                  </a:schemeClr>
                </a:solidFill>
                <a:latin typeface="Century Gothic" panose="020B0502020202020204" pitchFamily="34" charset="0"/>
              </a:rPr>
              <a:t>Требования к рабочим программам (РП)</a:t>
            </a:r>
          </a:p>
        </p:txBody>
      </p:sp>
      <p:graphicFrame>
        <p:nvGraphicFramePr>
          <p:cNvPr id="4" name="Таблица 4">
            <a:extLst>
              <a:ext uri="{FF2B5EF4-FFF2-40B4-BE49-F238E27FC236}">
                <a16:creationId xmlns:a16="http://schemas.microsoft.com/office/drawing/2014/main" id="{0D6E7CC6-9378-5518-9073-BA11BE6153E0}"/>
              </a:ext>
            </a:extLst>
          </p:cNvPr>
          <p:cNvGraphicFramePr>
            <a:graphicFrameLocks noGrp="1"/>
          </p:cNvGraphicFramePr>
          <p:nvPr>
            <p:extLst>
              <p:ext uri="{D42A27DB-BD31-4B8C-83A1-F6EECF244321}">
                <p14:modId xmlns:p14="http://schemas.microsoft.com/office/powerpoint/2010/main" val="636583755"/>
              </p:ext>
            </p:extLst>
          </p:nvPr>
        </p:nvGraphicFramePr>
        <p:xfrm>
          <a:off x="79192" y="352425"/>
          <a:ext cx="8870498" cy="4747260"/>
        </p:xfrm>
        <a:graphic>
          <a:graphicData uri="http://schemas.openxmlformats.org/drawingml/2006/table">
            <a:tbl>
              <a:tblPr firstRow="1">
                <a:tableStyleId>{69012ECD-51FC-41F1-AA8D-1B2483CD663E}</a:tableStyleId>
              </a:tblPr>
              <a:tblGrid>
                <a:gridCol w="2587808">
                  <a:extLst>
                    <a:ext uri="{9D8B030D-6E8A-4147-A177-3AD203B41FA5}">
                      <a16:colId xmlns:a16="http://schemas.microsoft.com/office/drawing/2014/main" val="1463606396"/>
                    </a:ext>
                  </a:extLst>
                </a:gridCol>
                <a:gridCol w="3390900">
                  <a:extLst>
                    <a:ext uri="{9D8B030D-6E8A-4147-A177-3AD203B41FA5}">
                      <a16:colId xmlns:a16="http://schemas.microsoft.com/office/drawing/2014/main" val="1311972089"/>
                    </a:ext>
                  </a:extLst>
                </a:gridCol>
                <a:gridCol w="2891790">
                  <a:extLst>
                    <a:ext uri="{9D8B030D-6E8A-4147-A177-3AD203B41FA5}">
                      <a16:colId xmlns:a16="http://schemas.microsoft.com/office/drawing/2014/main" val="377602626"/>
                    </a:ext>
                  </a:extLst>
                </a:gridCol>
              </a:tblGrid>
              <a:tr h="252603">
                <a:tc>
                  <a:txBody>
                    <a:bodyPr/>
                    <a:lstStyle/>
                    <a:p>
                      <a:pPr algn="ctr"/>
                      <a:r>
                        <a:rPr lang="ru-RU" sz="1400" dirty="0">
                          <a:latin typeface="Century Gothic" panose="020B0502020202020204" pitchFamily="34" charset="0"/>
                        </a:rPr>
                        <a:t>Критерий</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Century Gothic" panose="020B0502020202020204" pitchFamily="34" charset="0"/>
                        </a:rPr>
                        <a:t>Старый </a:t>
                      </a:r>
                      <a:r>
                        <a:rPr lang="ru-RU" sz="1400" dirty="0" smtClean="0">
                          <a:latin typeface="Century Gothic" panose="020B0502020202020204" pitchFamily="34" charset="0"/>
                        </a:rPr>
                        <a:t>ФГОС</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Century Gothic" panose="020B0502020202020204" pitchFamily="34" charset="0"/>
                        </a:rPr>
                        <a:t>Новый ФГОС</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643821"/>
                  </a:ext>
                </a:extLst>
              </a:tr>
              <a:tr h="754380">
                <a:tc>
                  <a:txBody>
                    <a:bodyPr/>
                    <a:lstStyle/>
                    <a:p>
                      <a:r>
                        <a:rPr lang="ru-RU" sz="1400" b="1" dirty="0">
                          <a:latin typeface="Century Gothic" panose="020B0502020202020204" pitchFamily="34" charset="0"/>
                        </a:rPr>
                        <a:t>Виды программ</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dirty="0">
                          <a:latin typeface="Century Gothic" panose="020B0502020202020204" pitchFamily="34" charset="0"/>
                        </a:rPr>
                        <a:t>РП учебных предметов и курсов, в том числе и ВД</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dirty="0">
                          <a:latin typeface="Century Gothic" panose="020B0502020202020204" pitchFamily="34" charset="0"/>
                        </a:rPr>
                        <a:t>РП учебных предметов, учебных курсов, в т.ч. и ВД, </a:t>
                      </a:r>
                      <a:r>
                        <a:rPr lang="ru-RU" sz="1400" b="1" u="none" dirty="0">
                          <a:latin typeface="Century Gothic" panose="020B0502020202020204" pitchFamily="34" charset="0"/>
                        </a:rPr>
                        <a:t>учебных модулей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5110380"/>
                  </a:ext>
                </a:extLst>
              </a:tr>
              <a:tr h="525780">
                <a:tc>
                  <a:txBody>
                    <a:bodyPr/>
                    <a:lstStyle/>
                    <a:p>
                      <a:r>
                        <a:rPr lang="ru-RU" sz="1400" b="1" dirty="0">
                          <a:latin typeface="Century Gothic" panose="020B0502020202020204" pitchFamily="34" charset="0"/>
                        </a:rPr>
                        <a:t>Структура РП</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1" dirty="0">
                          <a:latin typeface="Century Gothic" panose="020B0502020202020204" pitchFamily="34" charset="0"/>
                        </a:rPr>
                        <a:t>Различается</a:t>
                      </a:r>
                      <a:r>
                        <a:rPr lang="ru-RU" sz="1400" dirty="0">
                          <a:latin typeface="Century Gothic" panose="020B0502020202020204" pitchFamily="34" charset="0"/>
                        </a:rPr>
                        <a:t> для РП учебных предметов, курсов и курсов ВД</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b="1" dirty="0">
                          <a:latin typeface="Century Gothic" panose="020B0502020202020204" pitchFamily="34" charset="0"/>
                        </a:rPr>
                        <a:t>Одинаковая</a:t>
                      </a:r>
                      <a:r>
                        <a:rPr lang="ru-RU" sz="1400" dirty="0">
                          <a:latin typeface="Century Gothic" panose="020B0502020202020204" pitchFamily="34" charset="0"/>
                        </a:rPr>
                        <a:t> для всех РП, в т.ч. и программ ВД </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14668"/>
                  </a:ext>
                </a:extLst>
              </a:tr>
              <a:tr h="982980">
                <a:tc>
                  <a:txBody>
                    <a:bodyPr/>
                    <a:lstStyle/>
                    <a:p>
                      <a:r>
                        <a:rPr lang="ru-RU" sz="1400" b="1" dirty="0">
                          <a:latin typeface="Century Gothic" panose="020B0502020202020204" pitchFamily="34" charset="0"/>
                        </a:rPr>
                        <a:t>Тематическое планирование РП учебных предметов, курсов</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dirty="0">
                          <a:latin typeface="Century Gothic" panose="020B0502020202020204" pitchFamily="34" charset="0"/>
                        </a:rPr>
                        <a:t>С учетом РП воспитания с указанием количества часов,</a:t>
                      </a:r>
                    </a:p>
                    <a:p>
                      <a:r>
                        <a:rPr lang="ru-RU" sz="1400" dirty="0">
                          <a:latin typeface="Century Gothic" panose="020B0502020202020204" pitchFamily="34" charset="0"/>
                        </a:rPr>
                        <a:t>отводимых на освоение каждой темы</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ru-RU" sz="1400" dirty="0">
                          <a:latin typeface="Century Gothic" panose="020B0502020202020204" pitchFamily="34" charset="0"/>
                        </a:rPr>
                        <a:t>С указанием количества академических часов, отводимых на освоение каждой темы, </a:t>
                      </a:r>
                      <a:r>
                        <a:rPr lang="ru-RU" sz="1400" b="1" dirty="0">
                          <a:latin typeface="Century Gothic" panose="020B0502020202020204" pitchFamily="34" charset="0"/>
                        </a:rPr>
                        <a:t>возможности использования по этой теме </a:t>
                      </a:r>
                      <a:r>
                        <a:rPr lang="ru-RU" sz="1400" b="1" dirty="0" smtClean="0">
                          <a:latin typeface="Century Gothic" panose="020B0502020202020204" pitchFamily="34" charset="0"/>
                        </a:rPr>
                        <a:t>Э(Ц)ОР</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773489"/>
                  </a:ext>
                </a:extLst>
              </a:tr>
              <a:tr h="754380">
                <a:tc>
                  <a:txBody>
                    <a:bodyPr/>
                    <a:lstStyle/>
                    <a:p>
                      <a:r>
                        <a:rPr lang="ru-RU" sz="1400" b="1" dirty="0">
                          <a:latin typeface="Century Gothic" panose="020B0502020202020204" pitchFamily="34" charset="0"/>
                        </a:rPr>
                        <a:t>Тематическое планирование РП курсов внеурочной деятельности (ВД)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dirty="0">
                          <a:latin typeface="Century Gothic" panose="020B0502020202020204" pitchFamily="34" charset="0"/>
                        </a:rPr>
                        <a:t>С учетом рабочей программы воспитания</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2000" dirty="0"/>
                    </a:p>
                  </a:txBody>
                  <a:tcPr/>
                </a:tc>
                <a:extLst>
                  <a:ext uri="{0D108BD9-81ED-4DB2-BD59-A6C34878D82A}">
                    <a16:rowId xmlns:a16="http://schemas.microsoft.com/office/drawing/2014/main" val="551787033"/>
                  </a:ext>
                </a:extLst>
              </a:tr>
              <a:tr h="525780">
                <a:tc>
                  <a:txBody>
                    <a:bodyPr/>
                    <a:lstStyle/>
                    <a:p>
                      <a:r>
                        <a:rPr lang="ru-RU" sz="1400" b="1" dirty="0">
                          <a:latin typeface="Century Gothic" panose="020B0502020202020204" pitchFamily="34" charset="0"/>
                        </a:rPr>
                        <a:t>Учет рабочей программы воспитания</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b="1" dirty="0">
                          <a:latin typeface="Century Gothic" panose="020B0502020202020204" pitchFamily="34" charset="0"/>
                        </a:rPr>
                        <a:t>Только</a:t>
                      </a:r>
                      <a:r>
                        <a:rPr lang="ru-RU" sz="1400" dirty="0">
                          <a:latin typeface="Century Gothic" panose="020B0502020202020204" pitchFamily="34" charset="0"/>
                        </a:rPr>
                        <a:t> в разделе «Тематическое планирование»</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b="1" dirty="0">
                          <a:latin typeface="Century Gothic" panose="020B0502020202020204" pitchFamily="34" charset="0"/>
                        </a:rPr>
                        <a:t>Во всех </a:t>
                      </a:r>
                      <a:r>
                        <a:rPr lang="ru-RU" sz="1400" dirty="0">
                          <a:latin typeface="Century Gothic" panose="020B0502020202020204" pitchFamily="34" charset="0"/>
                        </a:rPr>
                        <a:t>разделах РП</a:t>
                      </a:r>
                      <a:endParaRPr lang="ru-RU" sz="1400" b="1" dirty="0">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575735"/>
                  </a:ext>
                </a:extLst>
              </a:tr>
              <a:tr h="754380">
                <a:tc>
                  <a:txBody>
                    <a:bodyPr/>
                    <a:lstStyle/>
                    <a:p>
                      <a:r>
                        <a:rPr lang="ru-RU" sz="1400" b="1" dirty="0">
                          <a:latin typeface="Century Gothic" panose="020B0502020202020204" pitchFamily="34" charset="0"/>
                        </a:rPr>
                        <a:t>Особенности РП курса ВД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dirty="0">
                          <a:latin typeface="Century Gothic" panose="020B0502020202020204" pitchFamily="34" charset="0"/>
                        </a:rPr>
                        <a:t>В содержании программы должны</a:t>
                      </a:r>
                    </a:p>
                    <a:p>
                      <a:r>
                        <a:rPr lang="ru-RU" sz="1400" dirty="0">
                          <a:latin typeface="Century Gothic" panose="020B0502020202020204" pitchFamily="34" charset="0"/>
                        </a:rPr>
                        <a:t>быть указаны </a:t>
                      </a:r>
                      <a:r>
                        <a:rPr lang="ru-RU" sz="1400" b="1" dirty="0">
                          <a:latin typeface="Century Gothic" panose="020B0502020202020204" pitchFamily="34" charset="0"/>
                        </a:rPr>
                        <a:t>формы организации</a:t>
                      </a:r>
                    </a:p>
                    <a:p>
                      <a:r>
                        <a:rPr lang="ru-RU" sz="1400" b="1" dirty="0">
                          <a:latin typeface="Century Gothic" panose="020B0502020202020204" pitchFamily="34" charset="0"/>
                        </a:rPr>
                        <a:t>и виды деятельности</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dirty="0">
                          <a:latin typeface="Century Gothic" panose="020B0502020202020204" pitchFamily="34" charset="0"/>
                        </a:rPr>
                        <a:t>В программе должны быть указаны </a:t>
                      </a:r>
                      <a:r>
                        <a:rPr lang="ru-RU" sz="1400" b="1" dirty="0">
                          <a:latin typeface="Century Gothic" panose="020B0502020202020204" pitchFamily="34" charset="0"/>
                        </a:rPr>
                        <a:t>формы проведения занятий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331163"/>
                  </a:ext>
                </a:extLst>
              </a:tr>
            </a:tbl>
          </a:graphicData>
        </a:graphic>
      </p:graphicFrame>
    </p:spTree>
    <p:extLst>
      <p:ext uri="{BB962C8B-B14F-4D97-AF65-F5344CB8AC3E}">
        <p14:creationId xmlns:p14="http://schemas.microsoft.com/office/powerpoint/2010/main" val="145571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algn="ctr"/>
            <a:r>
              <a:rPr lang="ru-RU" sz="3600"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ea typeface="Calibri" panose="020F0502020204030204" pitchFamily="34" charset="0"/>
                <a:cs typeface="Times New Roman" panose="02020603050405020304" pitchFamily="18" charset="0"/>
              </a:rPr>
              <a:t>НОВЕЛЛЫ ФГОС</a:t>
            </a:r>
            <a:endParaRPr lang="ru-RU" sz="4800"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193" name="Google Shape;193;p12"/>
          <p:cNvSpPr txBox="1">
            <a:spLocks noGrp="1"/>
          </p:cNvSpPr>
          <p:nvPr>
            <p:ph type="body" idx="1"/>
          </p:nvPr>
        </p:nvSpPr>
        <p:spPr>
          <a:xfrm>
            <a:off x="1243702" y="1694384"/>
            <a:ext cx="6064578" cy="17559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ru-RU" sz="2400" b="1" i="1" dirty="0">
                <a:latin typeface="Century Gothic" panose="020B0502020202020204" pitchFamily="34" charset="0"/>
                <a:ea typeface="Calibri" panose="020F0502020204030204" pitchFamily="34" charset="0"/>
                <a:cs typeface="Times New Roman" panose="02020603050405020304" pitchFamily="18" charset="0"/>
              </a:rPr>
              <a:t>Новый ФГОС? Обновленный ФГОС</a:t>
            </a:r>
            <a:r>
              <a:rPr lang="ru-RU" sz="2400" b="1" i="1" dirty="0" smtClean="0">
                <a:latin typeface="Century Gothic" panose="020B0502020202020204" pitchFamily="34" charset="0"/>
                <a:ea typeface="Calibri" panose="020F0502020204030204" pitchFamily="34" charset="0"/>
                <a:cs typeface="Times New Roman" panose="02020603050405020304" pitchFamily="18" charset="0"/>
              </a:rPr>
              <a:t>?</a:t>
            </a:r>
          </a:p>
          <a:p>
            <a:pPr marL="0" indent="0">
              <a:buClr>
                <a:schemeClr val="dk1"/>
              </a:buClr>
              <a:buSzPts val="1100"/>
              <a:buNone/>
            </a:pPr>
            <a:endParaRPr lang="ru-RU" sz="2400" b="1" i="1" dirty="0" smtClean="0">
              <a:latin typeface="Century Gothic" panose="020B0502020202020204" pitchFamily="34" charset="0"/>
              <a:ea typeface="Calibri" panose="020F0502020204030204" pitchFamily="34" charset="0"/>
              <a:cs typeface="Times New Roman" panose="02020603050405020304" pitchFamily="18" charset="0"/>
            </a:endParaRPr>
          </a:p>
          <a:p>
            <a:pPr marL="0" indent="0">
              <a:buClr>
                <a:schemeClr val="dk1"/>
              </a:buClr>
              <a:buSzPts val="1100"/>
              <a:buNone/>
            </a:pPr>
            <a:r>
              <a:rPr lang="ru-RU" sz="2400" b="1" i="1" dirty="0" smtClean="0">
                <a:latin typeface="Century Gothic" panose="020B0502020202020204" pitchFamily="34" charset="0"/>
                <a:ea typeface="Calibri" panose="020F0502020204030204" pitchFamily="34" charset="0"/>
                <a:cs typeface="Times New Roman" panose="02020603050405020304" pitchFamily="18" charset="0"/>
              </a:rPr>
              <a:t>Как </a:t>
            </a:r>
            <a:r>
              <a:rPr lang="ru-RU" sz="2400" b="1" i="1" dirty="0">
                <a:latin typeface="Century Gothic" panose="020B0502020202020204" pitchFamily="34" charset="0"/>
                <a:ea typeface="Calibri" panose="020F0502020204030204" pitchFamily="34" charset="0"/>
                <a:cs typeface="Times New Roman" panose="02020603050405020304" pitchFamily="18" charset="0"/>
              </a:rPr>
              <a:t>подготовиться к изменениям?</a:t>
            </a:r>
            <a:endParaRPr lang="ru-RU" sz="2400" b="1" dirty="0"/>
          </a:p>
          <a:p>
            <a:pPr marL="0" lvl="0" indent="0">
              <a:buClr>
                <a:schemeClr val="dk1"/>
              </a:buClr>
              <a:buSzPts val="1100"/>
              <a:buNone/>
            </a:pPr>
            <a:endParaRPr sz="2400"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613;p37"/>
          <p:cNvGrpSpPr/>
          <p:nvPr/>
        </p:nvGrpSpPr>
        <p:grpSpPr>
          <a:xfrm>
            <a:off x="814275" y="1896176"/>
            <a:ext cx="333016" cy="333016"/>
            <a:chOff x="2594050" y="1631825"/>
            <a:chExt cx="439625" cy="439625"/>
          </a:xfrm>
        </p:grpSpPr>
        <p:sp>
          <p:nvSpPr>
            <p:cNvPr id="32"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613;p37"/>
          <p:cNvGrpSpPr/>
          <p:nvPr/>
        </p:nvGrpSpPr>
        <p:grpSpPr>
          <a:xfrm>
            <a:off x="814275" y="2762240"/>
            <a:ext cx="333016" cy="333016"/>
            <a:chOff x="2594050" y="1631825"/>
            <a:chExt cx="439625" cy="439625"/>
          </a:xfrm>
        </p:grpSpPr>
        <p:sp>
          <p:nvSpPr>
            <p:cNvPr id="37"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2918820" y="4628880"/>
            <a:ext cx="6004200" cy="315600"/>
          </a:xfrm>
        </p:spPr>
        <p:txBody>
          <a:bodyPr/>
          <a:lstStyle/>
          <a:p>
            <a:r>
              <a:rPr lang="ru-RU" sz="1800" b="1" dirty="0">
                <a:latin typeface="Century Gothic" panose="020B0502020202020204" pitchFamily="34" charset="0"/>
              </a:rPr>
              <a:t>Алгоритм разработки рабочей программы (РП)</a:t>
            </a:r>
            <a:endParaRPr lang="ru-RU" sz="1800" dirty="0">
              <a:latin typeface="Century Gothic" panose="020B0502020202020204" pitchFamily="34" charset="0"/>
            </a:endParaRPr>
          </a:p>
        </p:txBody>
      </p:sp>
      <p:graphicFrame>
        <p:nvGraphicFramePr>
          <p:cNvPr id="5" name="Схема 4"/>
          <p:cNvGraphicFramePr/>
          <p:nvPr>
            <p:extLst>
              <p:ext uri="{D42A27DB-BD31-4B8C-83A1-F6EECF244321}">
                <p14:modId xmlns:p14="http://schemas.microsoft.com/office/powerpoint/2010/main" val="779383248"/>
              </p:ext>
            </p:extLst>
          </p:nvPr>
        </p:nvGraphicFramePr>
        <p:xfrm>
          <a:off x="129540" y="-298450"/>
          <a:ext cx="8793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9682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F3597F-1EF8-4BB0-8597-15783DB8C80D}"/>
              </a:ext>
            </a:extLst>
          </p:cNvPr>
          <p:cNvSpPr>
            <a:spLocks noGrp="1"/>
          </p:cNvSpPr>
          <p:nvPr>
            <p:ph type="title"/>
          </p:nvPr>
        </p:nvSpPr>
        <p:spPr>
          <a:xfrm>
            <a:off x="163" y="0"/>
            <a:ext cx="6221733" cy="766200"/>
          </a:xfrm>
        </p:spPr>
        <p:txBody>
          <a:bodyPr>
            <a:noAutofit/>
          </a:bodyPr>
          <a:lstStyle/>
          <a:p>
            <a:pPr algn="ctr"/>
            <a:r>
              <a:rPr lang="ru-RU" dirty="0">
                <a:solidFill>
                  <a:schemeClr val="bg2">
                    <a:lumMod val="50000"/>
                  </a:schemeClr>
                </a:solidFill>
                <a:latin typeface="Century Gothic" panose="020B0502020202020204" pitchFamily="34" charset="0"/>
                <a:cs typeface="Calibri" panose="020F0502020204030204" pitchFamily="34" charset="0"/>
              </a:rPr>
              <a:t>Структура рабочей программы</a:t>
            </a:r>
            <a:r>
              <a:rPr lang="ru-RU" dirty="0" smtClean="0">
                <a:solidFill>
                  <a:schemeClr val="bg2">
                    <a:lumMod val="50000"/>
                  </a:schemeClr>
                </a:solidFill>
                <a:latin typeface="Century Gothic" panose="020B0502020202020204" pitchFamily="34" charset="0"/>
                <a:cs typeface="Calibri" panose="020F0502020204030204" pitchFamily="34" charset="0"/>
              </a:rPr>
              <a:t>: </a:t>
            </a:r>
            <a:r>
              <a:rPr lang="ru-RU" dirty="0" smtClean="0">
                <a:solidFill>
                  <a:schemeClr val="bg1"/>
                </a:solidFill>
                <a:latin typeface="Century Gothic" panose="020B0502020202020204" pitchFamily="34" charset="0"/>
                <a:cs typeface="Calibri" panose="020F0502020204030204" pitchFamily="34" charset="0"/>
              </a:rPr>
              <a:t>обязательные </a:t>
            </a:r>
            <a:r>
              <a:rPr lang="ru-RU" dirty="0">
                <a:solidFill>
                  <a:schemeClr val="bg1"/>
                </a:solidFill>
                <a:latin typeface="Century Gothic" panose="020B0502020202020204" pitchFamily="34" charset="0"/>
                <a:cs typeface="Calibri" panose="020F0502020204030204" pitchFamily="34" charset="0"/>
              </a:rPr>
              <a:t>разделы </a:t>
            </a:r>
            <a:endParaRPr lang="ru-RU" b="1" dirty="0">
              <a:solidFill>
                <a:schemeClr val="bg1"/>
              </a:solidFill>
              <a:latin typeface="Century Gothic" panose="020B050202020202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07A5606F-DDFC-4F6E-B320-7D5B0C9101BA}"/>
              </a:ext>
            </a:extLst>
          </p:cNvPr>
          <p:cNvSpPr>
            <a:spLocks noGrp="1"/>
          </p:cNvSpPr>
          <p:nvPr>
            <p:ph type="body" idx="4294967295"/>
          </p:nvPr>
        </p:nvSpPr>
        <p:spPr>
          <a:xfrm>
            <a:off x="85843" y="2011431"/>
            <a:ext cx="8834437" cy="2845491"/>
          </a:xfrm>
        </p:spPr>
        <p:txBody>
          <a:bodyPr>
            <a:noAutofit/>
          </a:bodyPr>
          <a:lstStyle/>
          <a:p>
            <a:pPr algn="just"/>
            <a:r>
              <a:rPr lang="ru-RU" sz="1400" b="1" i="1" dirty="0" smtClean="0">
                <a:solidFill>
                  <a:srgbClr val="FF0000"/>
                </a:solidFill>
                <a:latin typeface="Century Gothic" panose="020B0502020202020204" pitchFamily="34" charset="0"/>
              </a:rPr>
              <a:t>УЧЕБНЫЙ </a:t>
            </a:r>
            <a:r>
              <a:rPr lang="ru-RU" sz="1400" b="1" i="1" dirty="0">
                <a:solidFill>
                  <a:srgbClr val="FF0000"/>
                </a:solidFill>
                <a:latin typeface="Century Gothic" panose="020B0502020202020204" pitchFamily="34" charset="0"/>
              </a:rPr>
              <a:t>ПРЕДМЕТ </a:t>
            </a:r>
            <a:r>
              <a:rPr lang="ru-RU" sz="1400" b="1" i="1" dirty="0">
                <a:solidFill>
                  <a:srgbClr val="002060"/>
                </a:solidFill>
                <a:latin typeface="Century Gothic" panose="020B0502020202020204" pitchFamily="34" charset="0"/>
              </a:rPr>
              <a:t>– единицы содержания образования, которые отражают предмет конкретной науки, а также дидактические особенности изучаемого материала и возможности его усвоить учениками разного возраста и уровня подготовки.</a:t>
            </a:r>
          </a:p>
          <a:p>
            <a:pPr algn="just"/>
            <a:r>
              <a:rPr lang="ru-RU" sz="1400" b="1" i="1" dirty="0">
                <a:solidFill>
                  <a:srgbClr val="FF0000"/>
                </a:solidFill>
                <a:latin typeface="Century Gothic" panose="020B0502020202020204" pitchFamily="34" charset="0"/>
              </a:rPr>
              <a:t>УЧЕБНЫЙ КУРС </a:t>
            </a:r>
            <a:r>
              <a:rPr lang="ru-RU" sz="1400" b="1" i="1" dirty="0">
                <a:solidFill>
                  <a:srgbClr val="002060"/>
                </a:solidFill>
                <a:latin typeface="Century Gothic" panose="020B0502020202020204" pitchFamily="34" charset="0"/>
              </a:rPr>
              <a:t>– целостная, логическая завершённая часть образования, которая расширяет и углубляет материал предметных областей и (или) в пределах которой ученик осваивает относительно самостоятельный тематический блок учебного предмета.</a:t>
            </a:r>
          </a:p>
          <a:p>
            <a:pPr algn="just"/>
            <a:r>
              <a:rPr lang="ru-RU" sz="1400" b="1" i="1" dirty="0">
                <a:solidFill>
                  <a:srgbClr val="FF0000"/>
                </a:solidFill>
                <a:latin typeface="Century Gothic" panose="020B0502020202020204" pitchFamily="34" charset="0"/>
              </a:rPr>
              <a:t>УЧЕБНЫЙ МОДУЛЬ </a:t>
            </a:r>
            <a:r>
              <a:rPr lang="ru-RU" sz="1400" b="1" i="1" dirty="0">
                <a:solidFill>
                  <a:srgbClr val="002060"/>
                </a:solidFill>
                <a:latin typeface="Century Gothic" panose="020B0502020202020204" pitchFamily="34" charset="0"/>
              </a:rPr>
              <a:t>– часть содержания образования, в пределах которой ученик осваивает относительно самостоятельный тематический блок учебного предмета или учебного курса либо несколько взаимосвязанных разделов.</a:t>
            </a:r>
          </a:p>
          <a:p>
            <a:r>
              <a:rPr lang="ru-RU" sz="1400" b="1" dirty="0">
                <a:solidFill>
                  <a:srgbClr val="002060"/>
                </a:solidFill>
                <a:latin typeface="Century Gothic" panose="020B0502020202020204" pitchFamily="34" charset="0"/>
              </a:rPr>
              <a:t>Рабочие программы учебных курсов внеурочной деятельности </a:t>
            </a:r>
            <a:r>
              <a:rPr lang="ru-RU" sz="1400" b="1" dirty="0" smtClean="0">
                <a:solidFill>
                  <a:srgbClr val="002060"/>
                </a:solidFill>
                <a:latin typeface="Century Gothic" panose="020B0502020202020204" pitchFamily="34" charset="0"/>
              </a:rPr>
              <a:t>должны</a:t>
            </a:r>
            <a:br>
              <a:rPr lang="ru-RU" sz="1400" b="1" dirty="0" smtClean="0">
                <a:solidFill>
                  <a:srgbClr val="002060"/>
                </a:solidFill>
                <a:latin typeface="Century Gothic" panose="020B0502020202020204" pitchFamily="34" charset="0"/>
              </a:rPr>
            </a:br>
            <a:r>
              <a:rPr lang="ru-RU" sz="1400" b="1" dirty="0" smtClean="0">
                <a:solidFill>
                  <a:srgbClr val="002060"/>
                </a:solidFill>
                <a:latin typeface="Century Gothic" panose="020B0502020202020204" pitchFamily="34" charset="0"/>
              </a:rPr>
              <a:t>содержать </a:t>
            </a:r>
            <a:r>
              <a:rPr lang="ru-RU" sz="1400" b="1" dirty="0">
                <a:solidFill>
                  <a:srgbClr val="002060"/>
                </a:solidFill>
                <a:latin typeface="Century Gothic" panose="020B0502020202020204" pitchFamily="34" charset="0"/>
              </a:rPr>
              <a:t>указание на </a:t>
            </a:r>
            <a:r>
              <a:rPr lang="ru-RU" sz="1400" b="1" dirty="0">
                <a:solidFill>
                  <a:srgbClr val="FF0000"/>
                </a:solidFill>
                <a:latin typeface="Century Gothic" panose="020B0502020202020204" pitchFamily="34" charset="0"/>
              </a:rPr>
              <a:t>форму проведения занятий.</a:t>
            </a:r>
            <a:endParaRPr lang="ru-RU" sz="1400" b="1" dirty="0">
              <a:solidFill>
                <a:srgbClr val="FF0000"/>
              </a:solidFill>
              <a:latin typeface="Century Gothic" panose="020B0502020202020204" pitchFamily="34" charset="0"/>
              <a:cs typeface="Calibri" panose="020F0502020204030204" pitchFamily="34" charset="0"/>
            </a:endParaRPr>
          </a:p>
        </p:txBody>
      </p:sp>
      <p:sp>
        <p:nvSpPr>
          <p:cNvPr id="4" name="Прямоугольник: скругленные углы 3">
            <a:extLst>
              <a:ext uri="{FF2B5EF4-FFF2-40B4-BE49-F238E27FC236}">
                <a16:creationId xmlns:a16="http://schemas.microsoft.com/office/drawing/2014/main" id="{4E3DC8CA-3FCE-456C-87C6-7B41D4DD2F4A}"/>
              </a:ext>
            </a:extLst>
          </p:cNvPr>
          <p:cNvSpPr/>
          <p:nvPr/>
        </p:nvSpPr>
        <p:spPr>
          <a:xfrm>
            <a:off x="191860" y="736479"/>
            <a:ext cx="2355011" cy="113263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defTabSz="342892">
              <a:buClrTx/>
              <a:defRPr/>
            </a:pPr>
            <a:r>
              <a:rPr lang="ru-RU" kern="1200" dirty="0">
                <a:solidFill>
                  <a:srgbClr val="002060"/>
                </a:solidFill>
                <a:latin typeface="Century Gothic" panose="020B0502020202020204" pitchFamily="34" charset="0"/>
              </a:rPr>
              <a:t>Содержание </a:t>
            </a:r>
          </a:p>
          <a:p>
            <a:pPr algn="ctr" defTabSz="342892">
              <a:buClrTx/>
              <a:defRPr/>
            </a:pPr>
            <a:r>
              <a:rPr lang="ru-RU" kern="1200" dirty="0">
                <a:solidFill>
                  <a:srgbClr val="002060"/>
                </a:solidFill>
                <a:latin typeface="Century Gothic" panose="020B0502020202020204" pitchFamily="34" charset="0"/>
              </a:rPr>
              <a:t>учебного предмета, </a:t>
            </a:r>
          </a:p>
          <a:p>
            <a:pPr algn="ctr" defTabSz="342892">
              <a:buClrTx/>
              <a:defRPr/>
            </a:pPr>
            <a:r>
              <a:rPr lang="ru-RU" kern="1200" dirty="0">
                <a:solidFill>
                  <a:srgbClr val="002060"/>
                </a:solidFill>
                <a:latin typeface="Century Gothic" panose="020B0502020202020204" pitchFamily="34" charset="0"/>
              </a:rPr>
              <a:t>учебного курса, </a:t>
            </a:r>
          </a:p>
          <a:p>
            <a:pPr algn="ctr" defTabSz="342892">
              <a:buClrTx/>
              <a:defRPr/>
            </a:pPr>
            <a:r>
              <a:rPr lang="ru-RU" kern="1200" dirty="0">
                <a:solidFill>
                  <a:srgbClr val="002060"/>
                </a:solidFill>
                <a:latin typeface="Century Gothic" panose="020B0502020202020204" pitchFamily="34" charset="0"/>
              </a:rPr>
              <a:t>учебного модуля</a:t>
            </a:r>
          </a:p>
        </p:txBody>
      </p:sp>
      <p:sp>
        <p:nvSpPr>
          <p:cNvPr id="5" name="Прямоугольник: скругленные углы 4">
            <a:extLst>
              <a:ext uri="{FF2B5EF4-FFF2-40B4-BE49-F238E27FC236}">
                <a16:creationId xmlns:a16="http://schemas.microsoft.com/office/drawing/2014/main" id="{8414C914-73A9-49AD-AA5C-8B8C96C2EE45}"/>
              </a:ext>
            </a:extLst>
          </p:cNvPr>
          <p:cNvSpPr/>
          <p:nvPr/>
        </p:nvSpPr>
        <p:spPr>
          <a:xfrm>
            <a:off x="2719479" y="736479"/>
            <a:ext cx="2355011" cy="1162171"/>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defTabSz="342892">
              <a:buClrTx/>
              <a:defRPr/>
            </a:pPr>
            <a:r>
              <a:rPr lang="ru-RU" kern="1200" dirty="0">
                <a:solidFill>
                  <a:srgbClr val="002060"/>
                </a:solidFill>
                <a:latin typeface="Century Gothic" panose="020B0502020202020204" pitchFamily="34" charset="0"/>
              </a:rPr>
              <a:t>Планируемые результаты освоения</a:t>
            </a:r>
          </a:p>
          <a:p>
            <a:pPr algn="ctr" defTabSz="342892">
              <a:buClrTx/>
              <a:defRPr/>
            </a:pPr>
            <a:r>
              <a:rPr lang="ru-RU" kern="1200" dirty="0">
                <a:solidFill>
                  <a:srgbClr val="002060"/>
                </a:solidFill>
                <a:latin typeface="Century Gothic" panose="020B0502020202020204" pitchFamily="34" charset="0"/>
              </a:rPr>
              <a:t>учебного предмета, </a:t>
            </a:r>
          </a:p>
          <a:p>
            <a:pPr algn="ctr" defTabSz="342892">
              <a:buClrTx/>
              <a:defRPr/>
            </a:pPr>
            <a:r>
              <a:rPr lang="ru-RU" kern="1200" dirty="0">
                <a:solidFill>
                  <a:srgbClr val="002060"/>
                </a:solidFill>
                <a:latin typeface="Century Gothic" panose="020B0502020202020204" pitchFamily="34" charset="0"/>
              </a:rPr>
              <a:t>учебного курса, </a:t>
            </a:r>
          </a:p>
          <a:p>
            <a:pPr algn="ctr" defTabSz="342892">
              <a:buClrTx/>
              <a:defRPr/>
            </a:pPr>
            <a:r>
              <a:rPr lang="ru-RU" kern="1200" dirty="0">
                <a:solidFill>
                  <a:srgbClr val="002060"/>
                </a:solidFill>
                <a:latin typeface="Century Gothic" panose="020B0502020202020204" pitchFamily="34" charset="0"/>
              </a:rPr>
              <a:t>учебного модуля</a:t>
            </a:r>
          </a:p>
        </p:txBody>
      </p:sp>
      <p:sp>
        <p:nvSpPr>
          <p:cNvPr id="6" name="Прямоугольник: скругленные углы 5">
            <a:extLst>
              <a:ext uri="{FF2B5EF4-FFF2-40B4-BE49-F238E27FC236}">
                <a16:creationId xmlns:a16="http://schemas.microsoft.com/office/drawing/2014/main" id="{AD7232D4-8BB1-4FF7-9BE5-2AAC038B365D}"/>
              </a:ext>
            </a:extLst>
          </p:cNvPr>
          <p:cNvSpPr/>
          <p:nvPr/>
        </p:nvSpPr>
        <p:spPr>
          <a:xfrm>
            <a:off x="5247098" y="736479"/>
            <a:ext cx="3539295" cy="113263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defTabSz="342892">
              <a:buClrTx/>
              <a:defRPr/>
            </a:pPr>
            <a:r>
              <a:rPr lang="ru-RU" kern="1200" dirty="0">
                <a:solidFill>
                  <a:srgbClr val="002060"/>
                </a:solidFill>
                <a:latin typeface="Century Gothic" panose="020B0502020202020204" pitchFamily="34" charset="0"/>
              </a:rPr>
              <a:t>Тематическое планирование с  указанием количества академических часов, отводимых на  освоение темы, возможность использования ЭОР или ЦОР</a:t>
            </a:r>
          </a:p>
        </p:txBody>
      </p:sp>
    </p:spTree>
    <p:extLst>
      <p:ext uri="{BB962C8B-B14F-4D97-AF65-F5344CB8AC3E}">
        <p14:creationId xmlns:p14="http://schemas.microsoft.com/office/powerpoint/2010/main" val="148780215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2" name="Прямоугольник 1"/>
          <p:cNvSpPr/>
          <p:nvPr/>
        </p:nvSpPr>
        <p:spPr>
          <a:xfrm>
            <a:off x="227067" y="3333286"/>
            <a:ext cx="1678309" cy="1600438"/>
          </a:xfrm>
          <a:prstGeom prst="rect">
            <a:avLst/>
          </a:prstGeom>
        </p:spPr>
        <p:txBody>
          <a:bodyPr wrap="square">
            <a:spAutoFit/>
          </a:bodyPr>
          <a:lstStyle/>
          <a:p>
            <a:pPr algn="ctr"/>
            <a:r>
              <a:rPr lang="ru-RU" dirty="0">
                <a:latin typeface="Century Gothic" panose="020B0502020202020204" pitchFamily="34" charset="0"/>
              </a:rPr>
              <a:t>Примерные рабочие программы по предметам обязательной части учебного плана</a:t>
            </a:r>
            <a:endParaRPr lang="ru-RU" dirty="0"/>
          </a:p>
        </p:txBody>
      </p:sp>
      <p:sp>
        <p:nvSpPr>
          <p:cNvPr id="3" name="Прямоугольник 2"/>
          <p:cNvSpPr/>
          <p:nvPr/>
        </p:nvSpPr>
        <p:spPr>
          <a:xfrm>
            <a:off x="2120639" y="3333286"/>
            <a:ext cx="1323033" cy="738664"/>
          </a:xfrm>
          <a:prstGeom prst="rect">
            <a:avLst/>
          </a:prstGeom>
        </p:spPr>
        <p:txBody>
          <a:bodyPr wrap="square">
            <a:spAutoFit/>
          </a:bodyPr>
          <a:lstStyle/>
          <a:p>
            <a:pPr algn="ctr"/>
            <a:r>
              <a:rPr lang="ru-RU" dirty="0">
                <a:latin typeface="Century Gothic" panose="020B0502020202020204" pitchFamily="34" charset="0"/>
              </a:rPr>
              <a:t>Конструктор рабочих программ</a:t>
            </a:r>
            <a:endParaRPr lang="ru-RU" dirty="0"/>
          </a:p>
        </p:txBody>
      </p:sp>
      <p:sp>
        <p:nvSpPr>
          <p:cNvPr id="4" name="Прямоугольник 3"/>
          <p:cNvSpPr/>
          <p:nvPr/>
        </p:nvSpPr>
        <p:spPr>
          <a:xfrm>
            <a:off x="3797039" y="3333286"/>
            <a:ext cx="1534482" cy="738664"/>
          </a:xfrm>
          <a:prstGeom prst="rect">
            <a:avLst/>
          </a:prstGeom>
        </p:spPr>
        <p:txBody>
          <a:bodyPr wrap="square">
            <a:spAutoFit/>
          </a:bodyPr>
          <a:lstStyle/>
          <a:p>
            <a:pPr algn="ctr"/>
            <a:r>
              <a:rPr lang="ru-RU" dirty="0">
                <a:latin typeface="Century Gothic" panose="020B0502020202020204" pitchFamily="34" charset="0"/>
              </a:rPr>
              <a:t>Методические </a:t>
            </a:r>
            <a:r>
              <a:rPr lang="ru-RU" dirty="0" err="1">
                <a:latin typeface="Century Gothic" panose="020B0502020202020204" pitchFamily="34" charset="0"/>
              </a:rPr>
              <a:t>видеоуроки</a:t>
            </a:r>
            <a:r>
              <a:rPr lang="ru-RU" dirty="0">
                <a:latin typeface="Century Gothic" panose="020B0502020202020204" pitchFamily="34" charset="0"/>
              </a:rPr>
              <a:t> для педагогов</a:t>
            </a:r>
            <a:endParaRPr lang="ru-RU" dirty="0"/>
          </a:p>
        </p:txBody>
      </p:sp>
      <p:sp>
        <p:nvSpPr>
          <p:cNvPr id="5" name="Прямоугольник 4"/>
          <p:cNvSpPr/>
          <p:nvPr/>
        </p:nvSpPr>
        <p:spPr>
          <a:xfrm>
            <a:off x="5415275" y="3333286"/>
            <a:ext cx="1862259" cy="1384995"/>
          </a:xfrm>
          <a:prstGeom prst="rect">
            <a:avLst/>
          </a:prstGeom>
        </p:spPr>
        <p:txBody>
          <a:bodyPr wrap="square">
            <a:spAutoFit/>
          </a:bodyPr>
          <a:lstStyle/>
          <a:p>
            <a:pPr algn="ctr"/>
            <a:r>
              <a:rPr lang="ru-RU" dirty="0">
                <a:latin typeface="Century Gothic" panose="020B0502020202020204" pitchFamily="34" charset="0"/>
              </a:rPr>
              <a:t>Учебные пособия, посвященные актуальным вопросам обновления </a:t>
            </a:r>
            <a:r>
              <a:rPr lang="ru-RU" dirty="0" smtClean="0">
                <a:latin typeface="Century Gothic" panose="020B0502020202020204" pitchFamily="34" charset="0"/>
              </a:rPr>
              <a:t>ФГОС </a:t>
            </a:r>
            <a:r>
              <a:rPr lang="ru-RU" dirty="0">
                <a:latin typeface="Century Gothic" panose="020B0502020202020204" pitchFamily="34" charset="0"/>
              </a:rPr>
              <a:t>НОО и ООО</a:t>
            </a:r>
            <a:endParaRPr lang="ru-RU" dirty="0"/>
          </a:p>
        </p:txBody>
      </p:sp>
      <p:sp>
        <p:nvSpPr>
          <p:cNvPr id="17" name="Прямоугольник 16"/>
          <p:cNvSpPr/>
          <p:nvPr/>
        </p:nvSpPr>
        <p:spPr>
          <a:xfrm>
            <a:off x="7355567" y="3333286"/>
            <a:ext cx="1591339" cy="307777"/>
          </a:xfrm>
          <a:prstGeom prst="rect">
            <a:avLst/>
          </a:prstGeom>
        </p:spPr>
        <p:txBody>
          <a:bodyPr wrap="square">
            <a:spAutoFit/>
          </a:bodyPr>
          <a:lstStyle/>
          <a:p>
            <a:pPr algn="ctr"/>
            <a:r>
              <a:rPr lang="ru-RU" dirty="0">
                <a:latin typeface="Century Gothic" panose="020B0502020202020204" pitchFamily="34" charset="0"/>
              </a:rPr>
              <a:t> Горячая линия</a:t>
            </a:r>
            <a:endParaRPr lang="ru-RU" dirty="0"/>
          </a:p>
        </p:txBody>
      </p:sp>
      <p:pic>
        <p:nvPicPr>
          <p:cNvPr id="1028" name="Picture 4" descr="http://qrcoder.ru/code/?https%3A%2F%2Fedsoo.ru%2FMetodicheskie_videouroki.htm&amp;3&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244" y="1687501"/>
            <a:ext cx="1283617" cy="1283617"/>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486;p32"/>
          <p:cNvSpPr/>
          <p:nvPr/>
        </p:nvSpPr>
        <p:spPr>
          <a:xfrm>
            <a:off x="3791317" y="1459653"/>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26" name="Google Shape;486;p32"/>
          <p:cNvSpPr/>
          <p:nvPr/>
        </p:nvSpPr>
        <p:spPr>
          <a:xfrm>
            <a:off x="2009192" y="1459652"/>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27" name="Google Shape;486;p32"/>
          <p:cNvSpPr/>
          <p:nvPr/>
        </p:nvSpPr>
        <p:spPr>
          <a:xfrm>
            <a:off x="227067" y="1459652"/>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28" name="Google Shape;486;p32"/>
          <p:cNvSpPr/>
          <p:nvPr/>
        </p:nvSpPr>
        <p:spPr>
          <a:xfrm>
            <a:off x="7355567" y="1459652"/>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29" name="Google Shape;486;p32"/>
          <p:cNvSpPr/>
          <p:nvPr/>
        </p:nvSpPr>
        <p:spPr>
          <a:xfrm>
            <a:off x="5573442" y="1459652"/>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pic>
        <p:nvPicPr>
          <p:cNvPr id="6" name="Picture 4" descr="http://qrcoder.ru/code/?https%3A%2F%2Fedsoo.ru%2Fconstructor%2F&amp;3&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639" y="1700649"/>
            <a:ext cx="1285199" cy="1285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qrcoder.ru/code/?https%3A%2F%2Fedsoo.ru%2FPrimernie_rabochie_progra.htm&amp;3&a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08" y="1700649"/>
            <a:ext cx="1285200" cy="1285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qrcoder.ru/code/?https%3A%2F%2Fedsoo.ru%2FMetodicheskie_posobiya.htm&amp;3&am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6283" y="1679697"/>
            <a:ext cx="1285200" cy="1285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qrcoder.ru/code/?https%3A%2F%2Fedsoo.ru%2FGoryachaya_liniya_po_vop.htm&amp;3&am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2058" y="1679697"/>
            <a:ext cx="1285200" cy="1285200"/>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9"/>
          <p:cNvSpPr>
            <a:spLocks noGrp="1"/>
          </p:cNvSpPr>
          <p:nvPr>
            <p:ph type="title"/>
          </p:nvPr>
        </p:nvSpPr>
        <p:spPr>
          <a:xfrm>
            <a:off x="570435" y="394659"/>
            <a:ext cx="5258400" cy="766200"/>
          </a:xfrm>
        </p:spPr>
        <p:txBody>
          <a:bodyPr/>
          <a:lstStyle/>
          <a:p>
            <a:r>
              <a:rPr lang="ru-RU" sz="2800" dirty="0" smtClean="0">
                <a:latin typeface="Century Gothic" panose="020B0502020202020204" pitchFamily="34" charset="0"/>
              </a:rPr>
              <a:t>Методическая поддержка</a:t>
            </a:r>
            <a:endParaRPr lang="ru-RU" sz="2800" dirty="0">
              <a:latin typeface="Century Gothic" panose="020B0502020202020204" pitchFamily="34" charset="0"/>
            </a:endParaRPr>
          </a:p>
        </p:txBody>
      </p:sp>
      <p:pic>
        <p:nvPicPr>
          <p:cNvPr id="11" name="Рисунок 10"/>
          <p:cNvPicPr>
            <a:picLocks noChangeAspect="1"/>
          </p:cNvPicPr>
          <p:nvPr/>
        </p:nvPicPr>
        <p:blipFill>
          <a:blip r:embed="rId8"/>
          <a:stretch>
            <a:fillRect/>
          </a:stretch>
        </p:blipFill>
        <p:spPr>
          <a:xfrm>
            <a:off x="5831796" y="717672"/>
            <a:ext cx="3115110" cy="53347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2682800" y="4635756"/>
            <a:ext cx="6285940" cy="315600"/>
          </a:xfrm>
        </p:spPr>
        <p:txBody>
          <a:bodyPr/>
          <a:lstStyle/>
          <a:p>
            <a:pPr marL="9525" algn="ctr">
              <a:spcBef>
                <a:spcPts val="75"/>
              </a:spcBef>
            </a:pPr>
            <a:r>
              <a:rPr lang="ru-RU" sz="1800" b="1" spc="-15" dirty="0">
                <a:solidFill>
                  <a:schemeClr val="bg2">
                    <a:lumMod val="50000"/>
                  </a:schemeClr>
                </a:solidFill>
                <a:latin typeface="Century Gothic" panose="020B0502020202020204" pitchFamily="34" charset="0"/>
              </a:rPr>
              <a:t>Конструктор</a:t>
            </a:r>
            <a:r>
              <a:rPr lang="ru-RU" sz="1800" b="1" spc="4" dirty="0">
                <a:solidFill>
                  <a:schemeClr val="bg2">
                    <a:lumMod val="50000"/>
                  </a:schemeClr>
                </a:solidFill>
                <a:latin typeface="Century Gothic" panose="020B0502020202020204" pitchFamily="34" charset="0"/>
              </a:rPr>
              <a:t> </a:t>
            </a:r>
            <a:r>
              <a:rPr lang="ru-RU" sz="1800" b="1" spc="-11" dirty="0">
                <a:solidFill>
                  <a:schemeClr val="bg2">
                    <a:lumMod val="50000"/>
                  </a:schemeClr>
                </a:solidFill>
                <a:latin typeface="Century Gothic" panose="020B0502020202020204" pitchFamily="34" charset="0"/>
              </a:rPr>
              <a:t>рабочих</a:t>
            </a:r>
            <a:r>
              <a:rPr lang="ru-RU" sz="1800" b="1" spc="-45" dirty="0">
                <a:solidFill>
                  <a:schemeClr val="bg2">
                    <a:lumMod val="50000"/>
                  </a:schemeClr>
                </a:solidFill>
                <a:latin typeface="Century Gothic" panose="020B0502020202020204" pitchFamily="34" charset="0"/>
              </a:rPr>
              <a:t> </a:t>
            </a:r>
            <a:r>
              <a:rPr lang="ru-RU" sz="1800" b="1" spc="-4" dirty="0">
                <a:solidFill>
                  <a:schemeClr val="bg2">
                    <a:lumMod val="50000"/>
                  </a:schemeClr>
                </a:solidFill>
                <a:latin typeface="Century Gothic" panose="020B0502020202020204" pitchFamily="34" charset="0"/>
              </a:rPr>
              <a:t>программ</a:t>
            </a:r>
          </a:p>
        </p:txBody>
      </p:sp>
      <p:grpSp>
        <p:nvGrpSpPr>
          <p:cNvPr id="6" name="object 11"/>
          <p:cNvGrpSpPr/>
          <p:nvPr/>
        </p:nvGrpSpPr>
        <p:grpSpPr>
          <a:xfrm>
            <a:off x="293650" y="824083"/>
            <a:ext cx="8556700" cy="3624600"/>
            <a:chOff x="239268" y="1107947"/>
            <a:chExt cx="11087866" cy="4851477"/>
          </a:xfrm>
        </p:grpSpPr>
        <p:pic>
          <p:nvPicPr>
            <p:cNvPr id="7" name="object 12"/>
            <p:cNvPicPr/>
            <p:nvPr/>
          </p:nvPicPr>
          <p:blipFill>
            <a:blip r:embed="rId2" cstate="print"/>
            <a:stretch>
              <a:fillRect/>
            </a:stretch>
          </p:blipFill>
          <p:spPr>
            <a:xfrm>
              <a:off x="239268" y="1107947"/>
              <a:ext cx="6836664" cy="4631436"/>
            </a:xfrm>
            <a:prstGeom prst="rect">
              <a:avLst/>
            </a:prstGeom>
          </p:spPr>
        </p:pic>
        <p:pic>
          <p:nvPicPr>
            <p:cNvPr id="8" name="object 13"/>
            <p:cNvPicPr/>
            <p:nvPr/>
          </p:nvPicPr>
          <p:blipFill>
            <a:blip r:embed="rId3" cstate="print"/>
            <a:stretch>
              <a:fillRect/>
            </a:stretch>
          </p:blipFill>
          <p:spPr>
            <a:xfrm>
              <a:off x="7556758" y="1859864"/>
              <a:ext cx="3770376" cy="4099560"/>
            </a:xfrm>
            <a:prstGeom prst="rect">
              <a:avLst/>
            </a:prstGeom>
          </p:spPr>
        </p:pic>
      </p:grpSp>
      <p:sp>
        <p:nvSpPr>
          <p:cNvPr id="10" name="object 16"/>
          <p:cNvSpPr txBox="1"/>
          <p:nvPr/>
        </p:nvSpPr>
        <p:spPr>
          <a:xfrm>
            <a:off x="6076781" y="954001"/>
            <a:ext cx="2637472" cy="225542"/>
          </a:xfrm>
          <a:prstGeom prst="rect">
            <a:avLst/>
          </a:prstGeom>
        </p:spPr>
        <p:txBody>
          <a:bodyPr vert="horz" wrap="square" lIns="0" tIns="10001" rIns="0" bIns="0" rtlCol="0">
            <a:spAutoFit/>
          </a:bodyPr>
          <a:lstStyle/>
          <a:p>
            <a:pPr marL="9525" defTabSz="685783">
              <a:spcBef>
                <a:spcPts val="79"/>
              </a:spcBef>
              <a:buClrTx/>
              <a:defRPr/>
            </a:pPr>
            <a:r>
              <a:rPr b="1" kern="1200" dirty="0">
                <a:solidFill>
                  <a:srgbClr val="001F5F"/>
                </a:solidFill>
                <a:latin typeface="Century Gothic" panose="020B0502020202020204" pitchFamily="34" charset="0"/>
                <a:ea typeface="+mn-ea"/>
              </a:rPr>
              <a:t>Шаг</a:t>
            </a:r>
            <a:r>
              <a:rPr b="1" kern="1200" spc="-45" dirty="0">
                <a:solidFill>
                  <a:srgbClr val="001F5F"/>
                </a:solidFill>
                <a:latin typeface="Century Gothic" panose="020B0502020202020204" pitchFamily="34" charset="0"/>
                <a:ea typeface="+mn-ea"/>
              </a:rPr>
              <a:t> </a:t>
            </a:r>
            <a:r>
              <a:rPr b="1" kern="1200" dirty="0">
                <a:solidFill>
                  <a:srgbClr val="001F5F"/>
                </a:solidFill>
                <a:latin typeface="Century Gothic" panose="020B0502020202020204" pitchFamily="34" charset="0"/>
                <a:ea typeface="+mn-ea"/>
              </a:rPr>
              <a:t>1.</a:t>
            </a:r>
            <a:r>
              <a:rPr b="1" kern="1200" spc="-45" dirty="0">
                <a:solidFill>
                  <a:srgbClr val="001F5F"/>
                </a:solidFill>
                <a:latin typeface="Century Gothic" panose="020B0502020202020204" pitchFamily="34" charset="0"/>
                <a:ea typeface="+mn-ea"/>
              </a:rPr>
              <a:t> </a:t>
            </a:r>
            <a:r>
              <a:rPr b="1" kern="1200" spc="-15" dirty="0">
                <a:solidFill>
                  <a:srgbClr val="001F5F"/>
                </a:solidFill>
                <a:latin typeface="Century Gothic" panose="020B0502020202020204" pitchFamily="34" charset="0"/>
                <a:ea typeface="+mn-ea"/>
              </a:rPr>
              <a:t>Регистрация</a:t>
            </a:r>
            <a:r>
              <a:rPr b="1" kern="1200" spc="-60" dirty="0">
                <a:solidFill>
                  <a:srgbClr val="001F5F"/>
                </a:solidFill>
                <a:latin typeface="Century Gothic" panose="020B0502020202020204" pitchFamily="34" charset="0"/>
                <a:ea typeface="+mn-ea"/>
              </a:rPr>
              <a:t> </a:t>
            </a:r>
            <a:r>
              <a:rPr b="1" kern="1200" spc="-15" dirty="0">
                <a:solidFill>
                  <a:srgbClr val="001F5F"/>
                </a:solidFill>
                <a:latin typeface="Century Gothic" panose="020B0502020202020204" pitchFamily="34" charset="0"/>
                <a:ea typeface="+mn-ea"/>
              </a:rPr>
              <a:t>учителя</a:t>
            </a:r>
            <a:endParaRPr kern="1200" dirty="0">
              <a:solidFill>
                <a:prstClr val="black"/>
              </a:solidFill>
              <a:latin typeface="Century Gothic" panose="020B0502020202020204" pitchFamily="34" charset="0"/>
              <a:ea typeface="+mn-ea"/>
            </a:endParaRPr>
          </a:p>
        </p:txBody>
      </p:sp>
      <p:sp>
        <p:nvSpPr>
          <p:cNvPr id="11" name="Прямоугольник 10"/>
          <p:cNvSpPr/>
          <p:nvPr/>
        </p:nvSpPr>
        <p:spPr>
          <a:xfrm>
            <a:off x="2842260" y="105822"/>
            <a:ext cx="6065720" cy="584775"/>
          </a:xfrm>
          <a:prstGeom prst="rect">
            <a:avLst/>
          </a:prstGeom>
        </p:spPr>
        <p:txBody>
          <a:bodyPr wrap="square">
            <a:spAutoFit/>
          </a:bodyPr>
          <a:lstStyle/>
          <a:p>
            <a:pPr algn="ctr"/>
            <a:r>
              <a:rPr lang="ru-RU" sz="1600" b="1" dirty="0">
                <a:solidFill>
                  <a:srgbClr val="FF0000"/>
                </a:solidFill>
                <a:latin typeface="Century Gothic" panose="020B0502020202020204" pitchFamily="34" charset="0"/>
              </a:rPr>
              <a:t>Для использования конструктора рабочих программ  необходима авторизация</a:t>
            </a:r>
          </a:p>
        </p:txBody>
      </p:sp>
    </p:spTree>
    <p:extLst>
      <p:ext uri="{BB962C8B-B14F-4D97-AF65-F5344CB8AC3E}">
        <p14:creationId xmlns:p14="http://schemas.microsoft.com/office/powerpoint/2010/main" val="144741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3AD57A-F791-AF08-A767-DC5598B61B0D}"/>
              </a:ext>
            </a:extLst>
          </p:cNvPr>
          <p:cNvSpPr>
            <a:spLocks noGrp="1"/>
          </p:cNvSpPr>
          <p:nvPr>
            <p:ph type="title"/>
          </p:nvPr>
        </p:nvSpPr>
        <p:spPr>
          <a:xfrm>
            <a:off x="164423" y="0"/>
            <a:ext cx="3704927" cy="816623"/>
          </a:xfrm>
        </p:spPr>
        <p:txBody>
          <a:bodyPr>
            <a:normAutofit/>
          </a:bodyPr>
          <a:lstStyle/>
          <a:p>
            <a:r>
              <a:rPr lang="en-US" sz="2800" dirty="0">
                <a:latin typeface="Century Gothic" panose="020B0502020202020204" pitchFamily="34" charset="0"/>
                <a:hlinkClick r:id="rId3"/>
              </a:rPr>
              <a:t>https://uchitel.club/</a:t>
            </a:r>
            <a:r>
              <a:rPr lang="ru-RU" sz="2800" dirty="0">
                <a:latin typeface="Century Gothic" panose="020B0502020202020204" pitchFamily="34" charset="0"/>
              </a:rPr>
              <a:t> </a:t>
            </a:r>
          </a:p>
        </p:txBody>
      </p:sp>
      <p:pic>
        <p:nvPicPr>
          <p:cNvPr id="13" name="Объект 12">
            <a:extLst>
              <a:ext uri="{FF2B5EF4-FFF2-40B4-BE49-F238E27FC236}">
                <a16:creationId xmlns:a16="http://schemas.microsoft.com/office/drawing/2014/main" id="{7E9C60D8-5D98-3528-EC52-12AE7D43BC22}"/>
              </a:ext>
            </a:extLst>
          </p:cNvPr>
          <p:cNvPicPr>
            <a:picLocks noGrp="1" noChangeAspect="1"/>
          </p:cNvPicPr>
          <p:nvPr>
            <p:ph idx="1"/>
          </p:nvPr>
        </p:nvPicPr>
        <p:blipFill rotWithShape="1">
          <a:blip r:embed="rId4"/>
          <a:srcRect t="7830" r="3857" b="24137"/>
          <a:stretch/>
        </p:blipFill>
        <p:spPr>
          <a:xfrm>
            <a:off x="64261" y="679462"/>
            <a:ext cx="3943936" cy="2047409"/>
          </a:xfrm>
        </p:spPr>
      </p:pic>
      <p:pic>
        <p:nvPicPr>
          <p:cNvPr id="15" name="Рисунок 14">
            <a:extLst>
              <a:ext uri="{FF2B5EF4-FFF2-40B4-BE49-F238E27FC236}">
                <a16:creationId xmlns:a16="http://schemas.microsoft.com/office/drawing/2014/main" id="{38C9A7E2-9AE3-29C6-F832-4D19EFC90310}"/>
              </a:ext>
            </a:extLst>
          </p:cNvPr>
          <p:cNvPicPr>
            <a:picLocks noChangeAspect="1"/>
          </p:cNvPicPr>
          <p:nvPr/>
        </p:nvPicPr>
        <p:blipFill rotWithShape="1">
          <a:blip r:embed="rId5"/>
          <a:srcRect l="7017" t="2890" r="6140" b="4636"/>
          <a:stretch/>
        </p:blipFill>
        <p:spPr>
          <a:xfrm>
            <a:off x="5054600" y="2218982"/>
            <a:ext cx="3891876" cy="2705816"/>
          </a:xfrm>
          <a:prstGeom prst="rect">
            <a:avLst/>
          </a:prstGeom>
        </p:spPr>
      </p:pic>
      <p:sp>
        <p:nvSpPr>
          <p:cNvPr id="5" name="TextBox 4">
            <a:extLst>
              <a:ext uri="{FF2B5EF4-FFF2-40B4-BE49-F238E27FC236}">
                <a16:creationId xmlns:a16="http://schemas.microsoft.com/office/drawing/2014/main" id="{B1AB20A1-687F-99AC-0374-A76045E344DF}"/>
              </a:ext>
            </a:extLst>
          </p:cNvPr>
          <p:cNvSpPr txBox="1"/>
          <p:nvPr/>
        </p:nvSpPr>
        <p:spPr>
          <a:xfrm>
            <a:off x="5334000" y="95324"/>
            <a:ext cx="3745229" cy="2123658"/>
          </a:xfrm>
          <a:prstGeom prst="rect">
            <a:avLst/>
          </a:prstGeom>
          <a:noFill/>
        </p:spPr>
        <p:txBody>
          <a:bodyPr wrap="square">
            <a:spAutoFit/>
          </a:bodyPr>
          <a:lstStyle/>
          <a:p>
            <a:pPr marL="224314" marR="144780" indent="-215265" defTabSz="685800">
              <a:spcBef>
                <a:spcPts val="79"/>
              </a:spcBef>
              <a:buClr>
                <a:srgbClr val="0073B8"/>
              </a:buClr>
              <a:buSzPct val="64285"/>
              <a:buFont typeface="Tahoma"/>
              <a:buChar char="►"/>
              <a:tabLst>
                <a:tab pos="224314" algn="l"/>
                <a:tab pos="224790" algn="l"/>
              </a:tabLst>
              <a:defRPr/>
            </a:pPr>
            <a:r>
              <a:rPr lang="ru-RU" sz="1200" kern="1200" spc="-4" dirty="0">
                <a:solidFill>
                  <a:srgbClr val="252525"/>
                </a:solidFill>
                <a:latin typeface="Century Gothic" panose="020B0502020202020204" pitchFamily="34" charset="0"/>
                <a:ea typeface="+mn-ea"/>
                <a:cs typeface="Calibri"/>
              </a:rPr>
              <a:t>Собраны нормативные </a:t>
            </a:r>
            <a:r>
              <a:rPr lang="ru-RU" sz="1200" kern="1200" spc="-229" dirty="0">
                <a:solidFill>
                  <a:srgbClr val="252525"/>
                </a:solidFill>
                <a:latin typeface="Century Gothic" panose="020B0502020202020204" pitchFamily="34" charset="0"/>
                <a:ea typeface="+mn-ea"/>
                <a:cs typeface="Calibri"/>
              </a:rPr>
              <a:t> </a:t>
            </a:r>
            <a:r>
              <a:rPr lang="ru-RU" sz="1200" kern="1200" spc="-4" dirty="0">
                <a:solidFill>
                  <a:srgbClr val="252525"/>
                </a:solidFill>
                <a:latin typeface="Century Gothic" panose="020B0502020202020204" pitchFamily="34" charset="0"/>
                <a:ea typeface="+mn-ea"/>
                <a:cs typeface="Calibri"/>
              </a:rPr>
              <a:t>документы</a:t>
            </a:r>
            <a:r>
              <a:rPr lang="ru-RU" sz="1200" kern="1200" spc="-11" dirty="0">
                <a:solidFill>
                  <a:srgbClr val="252525"/>
                </a:solidFill>
                <a:latin typeface="Century Gothic" panose="020B0502020202020204" pitchFamily="34" charset="0"/>
                <a:ea typeface="+mn-ea"/>
                <a:cs typeface="Calibri"/>
              </a:rPr>
              <a:t> </a:t>
            </a:r>
            <a:r>
              <a:rPr lang="ru-RU" sz="1200" kern="1200" dirty="0">
                <a:solidFill>
                  <a:srgbClr val="252525"/>
                </a:solidFill>
                <a:latin typeface="Century Gothic" panose="020B0502020202020204" pitchFamily="34" charset="0"/>
                <a:ea typeface="+mn-ea"/>
                <a:cs typeface="Calibri"/>
              </a:rPr>
              <a:t>и</a:t>
            </a:r>
            <a:r>
              <a:rPr lang="ru-RU" sz="1200" kern="1200" spc="-4" dirty="0">
                <a:solidFill>
                  <a:srgbClr val="252525"/>
                </a:solidFill>
                <a:latin typeface="Century Gothic" panose="020B0502020202020204" pitchFamily="34" charset="0"/>
                <a:ea typeface="+mn-ea"/>
                <a:cs typeface="Calibri"/>
              </a:rPr>
              <a:t> </a:t>
            </a:r>
            <a:r>
              <a:rPr lang="ru-RU" sz="1200" kern="1200" spc="-8" dirty="0">
                <a:solidFill>
                  <a:srgbClr val="252525"/>
                </a:solidFill>
                <a:latin typeface="Century Gothic" panose="020B0502020202020204" pitchFamily="34" charset="0"/>
                <a:ea typeface="+mn-ea"/>
                <a:cs typeface="Calibri"/>
              </a:rPr>
              <a:t>методические</a:t>
            </a:r>
            <a:r>
              <a:rPr lang="ru-RU" sz="1200" kern="1200" spc="11" dirty="0">
                <a:solidFill>
                  <a:srgbClr val="252525"/>
                </a:solidFill>
                <a:latin typeface="Century Gothic" panose="020B0502020202020204" pitchFamily="34" charset="0"/>
                <a:ea typeface="+mn-ea"/>
                <a:cs typeface="Calibri"/>
              </a:rPr>
              <a:t> </a:t>
            </a:r>
            <a:r>
              <a:rPr lang="ru-RU" sz="1200" kern="1200" spc="-4" dirty="0">
                <a:solidFill>
                  <a:srgbClr val="252525"/>
                </a:solidFill>
                <a:latin typeface="Century Gothic" panose="020B0502020202020204" pitchFamily="34" charset="0"/>
                <a:ea typeface="+mn-ea"/>
                <a:cs typeface="Calibri"/>
              </a:rPr>
              <a:t>материалы</a:t>
            </a:r>
            <a:r>
              <a:rPr lang="ru-RU" sz="1200" kern="1200" dirty="0">
                <a:solidFill>
                  <a:srgbClr val="252525"/>
                </a:solidFill>
                <a:latin typeface="Century Gothic" panose="020B0502020202020204" pitchFamily="34" charset="0"/>
                <a:ea typeface="+mn-ea"/>
                <a:cs typeface="Calibri"/>
              </a:rPr>
              <a:t> в помощь</a:t>
            </a:r>
            <a:r>
              <a:rPr lang="ru-RU" sz="1200" kern="1200" spc="-23" dirty="0">
                <a:solidFill>
                  <a:srgbClr val="252525"/>
                </a:solidFill>
                <a:latin typeface="Century Gothic" panose="020B0502020202020204" pitchFamily="34" charset="0"/>
                <a:ea typeface="+mn-ea"/>
                <a:cs typeface="Calibri"/>
              </a:rPr>
              <a:t> </a:t>
            </a:r>
            <a:r>
              <a:rPr lang="ru-RU" sz="1200" kern="1200" spc="-8" dirty="0">
                <a:solidFill>
                  <a:srgbClr val="252525"/>
                </a:solidFill>
                <a:latin typeface="Century Gothic" panose="020B0502020202020204" pitchFamily="34" charset="0"/>
                <a:ea typeface="+mn-ea"/>
                <a:cs typeface="Calibri"/>
              </a:rPr>
              <a:t>учителям</a:t>
            </a:r>
            <a:r>
              <a:rPr lang="ru-RU" sz="1200" kern="1200" spc="4" dirty="0">
                <a:solidFill>
                  <a:srgbClr val="252525"/>
                </a:solidFill>
                <a:latin typeface="Century Gothic" panose="020B0502020202020204" pitchFamily="34" charset="0"/>
                <a:ea typeface="+mn-ea"/>
                <a:cs typeface="Calibri"/>
              </a:rPr>
              <a:t> </a:t>
            </a:r>
            <a:r>
              <a:rPr lang="ru-RU" sz="1200" kern="1200" dirty="0">
                <a:solidFill>
                  <a:srgbClr val="252525"/>
                </a:solidFill>
                <a:latin typeface="Century Gothic" panose="020B0502020202020204" pitchFamily="34" charset="0"/>
                <a:ea typeface="+mn-ea"/>
                <a:cs typeface="Calibri"/>
              </a:rPr>
              <a:t>для</a:t>
            </a:r>
            <a:r>
              <a:rPr lang="ru-RU" sz="1200" kern="1200" spc="-8" dirty="0">
                <a:solidFill>
                  <a:srgbClr val="252525"/>
                </a:solidFill>
                <a:latin typeface="Century Gothic" panose="020B0502020202020204" pitchFamily="34" charset="0"/>
                <a:ea typeface="+mn-ea"/>
                <a:cs typeface="Calibri"/>
              </a:rPr>
              <a:t> </a:t>
            </a:r>
            <a:r>
              <a:rPr lang="ru-RU" sz="1200" kern="1200" spc="-4" dirty="0">
                <a:solidFill>
                  <a:srgbClr val="252525"/>
                </a:solidFill>
                <a:latin typeface="Century Gothic" panose="020B0502020202020204" pitchFamily="34" charset="0"/>
                <a:ea typeface="+mn-ea"/>
                <a:cs typeface="Calibri"/>
              </a:rPr>
              <a:t>организации</a:t>
            </a:r>
            <a:r>
              <a:rPr lang="ru-RU" sz="1200" kern="1200" spc="30" dirty="0">
                <a:solidFill>
                  <a:srgbClr val="252525"/>
                </a:solidFill>
                <a:latin typeface="Century Gothic" panose="020B0502020202020204" pitchFamily="34" charset="0"/>
                <a:ea typeface="+mn-ea"/>
                <a:cs typeface="Calibri"/>
              </a:rPr>
              <a:t> </a:t>
            </a:r>
            <a:r>
              <a:rPr lang="ru-RU" sz="1200" kern="1200" spc="-4" dirty="0">
                <a:solidFill>
                  <a:srgbClr val="252525"/>
                </a:solidFill>
                <a:latin typeface="Century Gothic" panose="020B0502020202020204" pitchFamily="34" charset="0"/>
                <a:ea typeface="+mn-ea"/>
                <a:cs typeface="Calibri"/>
              </a:rPr>
              <a:t>обучения </a:t>
            </a:r>
            <a:r>
              <a:rPr lang="ru-RU" sz="1200" kern="1200" spc="-225" dirty="0">
                <a:solidFill>
                  <a:srgbClr val="252525"/>
                </a:solidFill>
                <a:latin typeface="Century Gothic" panose="020B0502020202020204" pitchFamily="34" charset="0"/>
                <a:ea typeface="+mn-ea"/>
                <a:cs typeface="Calibri"/>
              </a:rPr>
              <a:t> </a:t>
            </a:r>
            <a:r>
              <a:rPr lang="ru-RU" sz="1200" kern="1200" dirty="0">
                <a:solidFill>
                  <a:srgbClr val="252525"/>
                </a:solidFill>
                <a:latin typeface="Century Gothic" panose="020B0502020202020204" pitchFamily="34" charset="0"/>
                <a:ea typeface="+mn-ea"/>
                <a:cs typeface="Calibri"/>
              </a:rPr>
              <a:t>в</a:t>
            </a:r>
            <a:r>
              <a:rPr lang="ru-RU" sz="1200" kern="1200" spc="-8" dirty="0">
                <a:solidFill>
                  <a:srgbClr val="252525"/>
                </a:solidFill>
                <a:latin typeface="Century Gothic" panose="020B0502020202020204" pitchFamily="34" charset="0"/>
                <a:ea typeface="+mn-ea"/>
                <a:cs typeface="Calibri"/>
              </a:rPr>
              <a:t> период</a:t>
            </a:r>
            <a:r>
              <a:rPr lang="ru-RU" sz="1200" kern="1200" dirty="0">
                <a:solidFill>
                  <a:srgbClr val="252525"/>
                </a:solidFill>
                <a:latin typeface="Century Gothic" panose="020B0502020202020204" pitchFamily="34" charset="0"/>
                <a:ea typeface="+mn-ea"/>
                <a:cs typeface="Calibri"/>
              </a:rPr>
              <a:t> </a:t>
            </a:r>
            <a:r>
              <a:rPr lang="ru-RU" sz="1200" kern="1200" spc="-8" dirty="0">
                <a:solidFill>
                  <a:srgbClr val="252525"/>
                </a:solidFill>
                <a:latin typeface="Century Gothic" panose="020B0502020202020204" pitchFamily="34" charset="0"/>
                <a:ea typeface="+mn-ea"/>
                <a:cs typeface="Calibri"/>
              </a:rPr>
              <a:t>перехода</a:t>
            </a:r>
            <a:r>
              <a:rPr lang="ru-RU" sz="1200" kern="1200" dirty="0">
                <a:solidFill>
                  <a:srgbClr val="252525"/>
                </a:solidFill>
                <a:latin typeface="Century Gothic" panose="020B0502020202020204" pitchFamily="34" charset="0"/>
                <a:ea typeface="+mn-ea"/>
                <a:cs typeface="Calibri"/>
              </a:rPr>
              <a:t> на</a:t>
            </a:r>
            <a:r>
              <a:rPr lang="ru-RU" sz="1200" kern="1200" spc="-4" dirty="0">
                <a:solidFill>
                  <a:srgbClr val="252525"/>
                </a:solidFill>
                <a:latin typeface="Century Gothic" panose="020B0502020202020204" pitchFamily="34" charset="0"/>
                <a:ea typeface="+mn-ea"/>
                <a:cs typeface="Calibri"/>
              </a:rPr>
              <a:t> </a:t>
            </a:r>
            <a:r>
              <a:rPr lang="ru-RU" sz="1200" kern="1200" spc="-11" dirty="0">
                <a:solidFill>
                  <a:srgbClr val="252525"/>
                </a:solidFill>
                <a:latin typeface="Century Gothic" panose="020B0502020202020204" pitchFamily="34" charset="0"/>
                <a:ea typeface="+mn-ea"/>
                <a:cs typeface="Calibri"/>
              </a:rPr>
              <a:t>ФГОС</a:t>
            </a:r>
            <a:endParaRPr lang="ru-RU" sz="1200" kern="1200" dirty="0">
              <a:solidFill>
                <a:prstClr val="black"/>
              </a:solidFill>
              <a:latin typeface="Century Gothic" panose="020B0502020202020204" pitchFamily="34" charset="0"/>
              <a:ea typeface="+mn-ea"/>
              <a:cs typeface="Calibri"/>
            </a:endParaRPr>
          </a:p>
          <a:p>
            <a:pPr marL="224314" marR="354806" indent="-215265" defTabSz="685800">
              <a:buClr>
                <a:srgbClr val="0073B8"/>
              </a:buClr>
              <a:buSzPct val="64285"/>
              <a:buFont typeface="Tahoma"/>
              <a:buChar char="►"/>
              <a:tabLst>
                <a:tab pos="224314" algn="l"/>
                <a:tab pos="224790" algn="l"/>
              </a:tabLst>
              <a:defRPr/>
            </a:pPr>
            <a:r>
              <a:rPr lang="ru-RU" sz="1200" kern="1200" spc="-4" dirty="0">
                <a:solidFill>
                  <a:srgbClr val="252525"/>
                </a:solidFill>
                <a:latin typeface="Century Gothic" panose="020B0502020202020204" pitchFamily="34" charset="0"/>
                <a:ea typeface="+mn-ea"/>
                <a:cs typeface="Calibri"/>
              </a:rPr>
              <a:t>Проводятся онлайн</a:t>
            </a:r>
            <a:r>
              <a:rPr lang="ru-RU" sz="1200" kern="1200" spc="-15" dirty="0">
                <a:solidFill>
                  <a:srgbClr val="252525"/>
                </a:solidFill>
                <a:latin typeface="Century Gothic" panose="020B0502020202020204" pitchFamily="34" charset="0"/>
                <a:ea typeface="+mn-ea"/>
                <a:cs typeface="Calibri"/>
              </a:rPr>
              <a:t> </a:t>
            </a:r>
            <a:r>
              <a:rPr lang="ru-RU" sz="1200" kern="1200" spc="-11" dirty="0">
                <a:solidFill>
                  <a:srgbClr val="252525"/>
                </a:solidFill>
                <a:latin typeface="Century Gothic" panose="020B0502020202020204" pitchFamily="34" charset="0"/>
                <a:ea typeface="+mn-ea"/>
                <a:cs typeface="Calibri"/>
              </a:rPr>
              <a:t>консультации</a:t>
            </a:r>
            <a:r>
              <a:rPr lang="ru-RU" sz="1200" kern="1200" spc="4" dirty="0">
                <a:solidFill>
                  <a:srgbClr val="252525"/>
                </a:solidFill>
                <a:latin typeface="Century Gothic" panose="020B0502020202020204" pitchFamily="34" charset="0"/>
                <a:ea typeface="+mn-ea"/>
                <a:cs typeface="Calibri"/>
              </a:rPr>
              <a:t> </a:t>
            </a:r>
            <a:r>
              <a:rPr lang="ru-RU" sz="1200" kern="1200" spc="-4" dirty="0">
                <a:solidFill>
                  <a:srgbClr val="252525"/>
                </a:solidFill>
                <a:latin typeface="Century Gothic" panose="020B0502020202020204" pitchFamily="34" charset="0"/>
                <a:ea typeface="+mn-ea"/>
                <a:cs typeface="Calibri"/>
              </a:rPr>
              <a:t>для</a:t>
            </a:r>
            <a:r>
              <a:rPr lang="ru-RU" sz="1200" kern="1200" spc="-15" dirty="0">
                <a:solidFill>
                  <a:srgbClr val="252525"/>
                </a:solidFill>
                <a:latin typeface="Century Gothic" panose="020B0502020202020204" pitchFamily="34" charset="0"/>
                <a:ea typeface="+mn-ea"/>
                <a:cs typeface="Calibri"/>
              </a:rPr>
              <a:t> </a:t>
            </a:r>
            <a:r>
              <a:rPr lang="ru-RU" sz="1200" kern="1200" spc="-8" dirty="0">
                <a:solidFill>
                  <a:srgbClr val="252525"/>
                </a:solidFill>
                <a:latin typeface="Century Gothic" panose="020B0502020202020204" pitchFamily="34" charset="0"/>
                <a:ea typeface="+mn-ea"/>
                <a:cs typeface="Calibri"/>
              </a:rPr>
              <a:t>педагогов</a:t>
            </a:r>
            <a:r>
              <a:rPr lang="ru-RU" sz="1200" kern="1200" dirty="0">
                <a:solidFill>
                  <a:srgbClr val="252525"/>
                </a:solidFill>
                <a:latin typeface="Century Gothic" panose="020B0502020202020204" pitchFamily="34" charset="0"/>
                <a:ea typeface="+mn-ea"/>
                <a:cs typeface="Calibri"/>
              </a:rPr>
              <a:t> по </a:t>
            </a:r>
            <a:r>
              <a:rPr lang="ru-RU" sz="1200" kern="1200" spc="-229" dirty="0">
                <a:solidFill>
                  <a:srgbClr val="252525"/>
                </a:solidFill>
                <a:latin typeface="Century Gothic" panose="020B0502020202020204" pitchFamily="34" charset="0"/>
                <a:ea typeface="+mn-ea"/>
                <a:cs typeface="Calibri"/>
              </a:rPr>
              <a:t> </a:t>
            </a:r>
            <a:r>
              <a:rPr lang="ru-RU" sz="1200" kern="1200" spc="-8" dirty="0">
                <a:solidFill>
                  <a:srgbClr val="252525"/>
                </a:solidFill>
                <a:latin typeface="Century Gothic" panose="020B0502020202020204" pitchFamily="34" charset="0"/>
                <a:ea typeface="+mn-ea"/>
                <a:cs typeface="Calibri"/>
              </a:rPr>
              <a:t>разработке</a:t>
            </a:r>
            <a:r>
              <a:rPr lang="ru-RU" sz="1200" kern="1200" dirty="0">
                <a:solidFill>
                  <a:srgbClr val="252525"/>
                </a:solidFill>
                <a:latin typeface="Century Gothic" panose="020B0502020202020204" pitchFamily="34" charset="0"/>
                <a:ea typeface="+mn-ea"/>
                <a:cs typeface="Calibri"/>
              </a:rPr>
              <a:t> </a:t>
            </a:r>
            <a:r>
              <a:rPr lang="ru-RU" sz="1200" kern="1200" spc="-4" dirty="0">
                <a:solidFill>
                  <a:srgbClr val="252525"/>
                </a:solidFill>
                <a:latin typeface="Century Gothic" panose="020B0502020202020204" pitchFamily="34" charset="0"/>
                <a:ea typeface="+mn-ea"/>
                <a:cs typeface="Calibri"/>
              </a:rPr>
              <a:t>рабочих</a:t>
            </a:r>
            <a:r>
              <a:rPr lang="ru-RU" sz="1200" kern="1200" spc="15" dirty="0">
                <a:solidFill>
                  <a:srgbClr val="252525"/>
                </a:solidFill>
                <a:latin typeface="Century Gothic" panose="020B0502020202020204" pitchFamily="34" charset="0"/>
                <a:ea typeface="+mn-ea"/>
                <a:cs typeface="Calibri"/>
              </a:rPr>
              <a:t> </a:t>
            </a:r>
            <a:r>
              <a:rPr lang="ru-RU" sz="1200" kern="1200" spc="-4" dirty="0">
                <a:solidFill>
                  <a:srgbClr val="252525"/>
                </a:solidFill>
                <a:latin typeface="Century Gothic" panose="020B0502020202020204" pitchFamily="34" charset="0"/>
                <a:ea typeface="+mn-ea"/>
                <a:cs typeface="Calibri"/>
              </a:rPr>
              <a:t>программ</a:t>
            </a:r>
            <a:endParaRPr lang="ru-RU" sz="1200" kern="1200" dirty="0">
              <a:solidFill>
                <a:prstClr val="black"/>
              </a:solidFill>
              <a:latin typeface="Century Gothic" panose="020B0502020202020204" pitchFamily="34" charset="0"/>
              <a:ea typeface="+mn-ea"/>
              <a:cs typeface="Calibri"/>
            </a:endParaRPr>
          </a:p>
          <a:p>
            <a:pPr marL="253841" indent="-244793" defTabSz="685800">
              <a:buClr>
                <a:srgbClr val="0073B8"/>
              </a:buClr>
              <a:buSzPct val="64285"/>
              <a:buFont typeface="Tahoma"/>
              <a:buChar char="►"/>
              <a:tabLst>
                <a:tab pos="253841" algn="l"/>
                <a:tab pos="254318" algn="l"/>
              </a:tabLst>
              <a:defRPr/>
            </a:pPr>
            <a:r>
              <a:rPr lang="ru-RU" sz="1200" kern="1200" spc="-4" dirty="0">
                <a:solidFill>
                  <a:srgbClr val="252525"/>
                </a:solidFill>
                <a:latin typeface="Century Gothic" panose="020B0502020202020204" pitchFamily="34" charset="0"/>
                <a:ea typeface="+mn-ea"/>
                <a:cs typeface="Calibri"/>
              </a:rPr>
              <a:t>Проводятся онлайн</a:t>
            </a:r>
            <a:r>
              <a:rPr lang="ru-RU" sz="1200" kern="1200" spc="-19" dirty="0">
                <a:solidFill>
                  <a:srgbClr val="252525"/>
                </a:solidFill>
                <a:latin typeface="Century Gothic" panose="020B0502020202020204" pitchFamily="34" charset="0"/>
                <a:ea typeface="+mn-ea"/>
                <a:cs typeface="Calibri"/>
              </a:rPr>
              <a:t> </a:t>
            </a:r>
            <a:r>
              <a:rPr lang="ru-RU" sz="1200" kern="1200" spc="-4" dirty="0">
                <a:solidFill>
                  <a:srgbClr val="252525"/>
                </a:solidFill>
                <a:latin typeface="Century Gothic" panose="020B0502020202020204" pitchFamily="34" charset="0"/>
                <a:ea typeface="+mn-ea"/>
                <a:cs typeface="Calibri"/>
              </a:rPr>
              <a:t>мероприятия</a:t>
            </a:r>
            <a:r>
              <a:rPr lang="ru-RU" sz="1200" kern="1200" spc="4" dirty="0">
                <a:solidFill>
                  <a:srgbClr val="252525"/>
                </a:solidFill>
                <a:latin typeface="Century Gothic" panose="020B0502020202020204" pitchFamily="34" charset="0"/>
                <a:ea typeface="+mn-ea"/>
                <a:cs typeface="Calibri"/>
              </a:rPr>
              <a:t> </a:t>
            </a:r>
            <a:r>
              <a:rPr lang="ru-RU" sz="1200" kern="1200" dirty="0">
                <a:solidFill>
                  <a:srgbClr val="252525"/>
                </a:solidFill>
                <a:latin typeface="Century Gothic" panose="020B0502020202020204" pitchFamily="34" charset="0"/>
                <a:ea typeface="+mn-ea"/>
                <a:cs typeface="Calibri"/>
              </a:rPr>
              <a:t>и</a:t>
            </a:r>
            <a:r>
              <a:rPr lang="ru-RU" sz="1200" kern="1200" spc="-4" dirty="0">
                <a:solidFill>
                  <a:srgbClr val="252525"/>
                </a:solidFill>
                <a:latin typeface="Century Gothic" panose="020B0502020202020204" pitchFamily="34" charset="0"/>
                <a:ea typeface="+mn-ea"/>
                <a:cs typeface="Calibri"/>
              </a:rPr>
              <a:t> конференции</a:t>
            </a:r>
            <a:endParaRPr lang="ru-RU" sz="1200" kern="1200" dirty="0">
              <a:solidFill>
                <a:prstClr val="black"/>
              </a:solidFill>
              <a:latin typeface="Century Gothic" panose="020B0502020202020204" pitchFamily="34" charset="0"/>
              <a:ea typeface="+mn-ea"/>
              <a:cs typeface="Calibri"/>
            </a:endParaRPr>
          </a:p>
          <a:p>
            <a:pPr marL="224314" marR="817245" indent="-215265" defTabSz="685800">
              <a:buClr>
                <a:srgbClr val="0073B8"/>
              </a:buClr>
              <a:buSzPct val="64285"/>
              <a:buFont typeface="Tahoma"/>
              <a:buChar char="►"/>
              <a:tabLst>
                <a:tab pos="224314" algn="l"/>
                <a:tab pos="224790" algn="l"/>
              </a:tabLst>
              <a:defRPr/>
            </a:pPr>
            <a:r>
              <a:rPr lang="ru-RU" sz="1200" kern="1200" spc="-19" dirty="0">
                <a:solidFill>
                  <a:srgbClr val="252525"/>
                </a:solidFill>
                <a:latin typeface="Century Gothic" panose="020B0502020202020204" pitchFamily="34" charset="0"/>
                <a:ea typeface="+mn-ea"/>
                <a:cs typeface="Calibri"/>
              </a:rPr>
              <a:t>Горячая </a:t>
            </a:r>
            <a:r>
              <a:rPr lang="ru-RU" sz="1200" kern="1200" dirty="0">
                <a:solidFill>
                  <a:srgbClr val="252525"/>
                </a:solidFill>
                <a:latin typeface="Century Gothic" panose="020B0502020202020204" pitchFamily="34" charset="0"/>
                <a:ea typeface="+mn-ea"/>
                <a:cs typeface="Calibri"/>
              </a:rPr>
              <a:t>линия </a:t>
            </a:r>
            <a:r>
              <a:rPr lang="ru-RU" sz="1200" kern="1200" spc="-4" dirty="0">
                <a:solidFill>
                  <a:srgbClr val="252525"/>
                </a:solidFill>
                <a:latin typeface="Century Gothic" panose="020B0502020202020204" pitchFamily="34" charset="0"/>
                <a:ea typeface="+mn-ea"/>
                <a:cs typeface="Calibri"/>
              </a:rPr>
              <a:t>поддержки 24/7 </a:t>
            </a:r>
            <a:r>
              <a:rPr lang="ru-RU" sz="1200" u="heavy" kern="1200" spc="-11" dirty="0">
                <a:solidFill>
                  <a:srgbClr val="0462C1"/>
                </a:solidFill>
                <a:uFill>
                  <a:solidFill>
                    <a:srgbClr val="0462C1"/>
                  </a:solidFill>
                </a:uFill>
                <a:latin typeface="Century Gothic" panose="020B0502020202020204" pitchFamily="34" charset="0"/>
                <a:ea typeface="+mn-ea"/>
                <a:cs typeface="Calibri"/>
                <a:hlinkClick r:id="rId6"/>
              </a:rPr>
              <a:t>vopros@prosv.ru</a:t>
            </a:r>
            <a:endParaRPr lang="ru-RU" sz="1200" kern="1200" dirty="0">
              <a:solidFill>
                <a:prstClr val="black"/>
              </a:solidFill>
              <a:latin typeface="Century Gothic" panose="020B0502020202020204" pitchFamily="34" charset="0"/>
              <a:ea typeface="+mn-ea"/>
              <a:cs typeface="Calibri"/>
            </a:endParaRPr>
          </a:p>
        </p:txBody>
      </p:sp>
      <p:sp>
        <p:nvSpPr>
          <p:cNvPr id="7" name="Google Shape;486;p32"/>
          <p:cNvSpPr/>
          <p:nvPr/>
        </p:nvSpPr>
        <p:spPr>
          <a:xfrm>
            <a:off x="3915657" y="95324"/>
            <a:ext cx="1372035" cy="1621493"/>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pic>
        <p:nvPicPr>
          <p:cNvPr id="2050" name="Picture 2" descr="http://qrcoder.ru/code/?https%3A%2F%2Fuchitel.club%2F&amp;3&am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674" y="330069"/>
            <a:ext cx="1152000" cy="1152001"/>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8"/>
          <a:srcRect l="15377" t="38281" r="15071" b="8377"/>
          <a:stretch/>
        </p:blipFill>
        <p:spPr>
          <a:xfrm>
            <a:off x="64261" y="2792185"/>
            <a:ext cx="4674375" cy="2016579"/>
          </a:xfrm>
          <a:prstGeom prst="rect">
            <a:avLst/>
          </a:prstGeom>
        </p:spPr>
      </p:pic>
    </p:spTree>
    <p:extLst>
      <p:ext uri="{BB962C8B-B14F-4D97-AF65-F5344CB8AC3E}">
        <p14:creationId xmlns:p14="http://schemas.microsoft.com/office/powerpoint/2010/main" val="420555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C6BEB5-19E5-AD9F-F8B4-A2529B4A376B}"/>
              </a:ext>
            </a:extLst>
          </p:cNvPr>
          <p:cNvSpPr txBox="1"/>
          <p:nvPr/>
        </p:nvSpPr>
        <p:spPr>
          <a:xfrm>
            <a:off x="7174111" y="1661752"/>
            <a:ext cx="1962045" cy="507831"/>
          </a:xfrm>
          <a:prstGeom prst="rect">
            <a:avLst/>
          </a:prstGeom>
          <a:noFill/>
        </p:spPr>
        <p:txBody>
          <a:bodyPr wrap="square">
            <a:spAutoFit/>
          </a:bodyPr>
          <a:lstStyle/>
          <a:p>
            <a:pPr algn="ctr" defTabSz="685800">
              <a:buClrTx/>
            </a:pPr>
            <a:r>
              <a:rPr lang="en-US" sz="1350" kern="1200" dirty="0">
                <a:solidFill>
                  <a:prstClr val="black"/>
                </a:solidFill>
                <a:latin typeface="Calibri" panose="020F0502020204030204"/>
                <a:ea typeface="+mn-ea"/>
                <a:cs typeface="+mn-cs"/>
                <a:hlinkClick r:id="rId3"/>
              </a:rPr>
              <a:t>https://</a:t>
            </a:r>
            <a:r>
              <a:rPr lang="en-US" sz="1350" kern="1200" dirty="0" smtClean="0">
                <a:solidFill>
                  <a:prstClr val="black"/>
                </a:solidFill>
                <a:latin typeface="Calibri" panose="020F0502020204030204"/>
                <a:ea typeface="+mn-ea"/>
                <a:cs typeface="+mn-cs"/>
                <a:hlinkClick r:id="rId3"/>
              </a:rPr>
              <a:t>disk.yandex.ru/d/GSUUSDtdc-I3OQ</a:t>
            </a:r>
            <a:endParaRPr lang="ru-RU" sz="1350" kern="1200" dirty="0">
              <a:solidFill>
                <a:prstClr val="black"/>
              </a:solidFill>
              <a:latin typeface="Calibri" panose="020F0502020204030204"/>
              <a:ea typeface="+mn-ea"/>
              <a:cs typeface="+mn-cs"/>
            </a:endParaRPr>
          </a:p>
        </p:txBody>
      </p:sp>
      <p:pic>
        <p:nvPicPr>
          <p:cNvPr id="12" name="Рисунок 11">
            <a:extLst>
              <a:ext uri="{FF2B5EF4-FFF2-40B4-BE49-F238E27FC236}">
                <a16:creationId xmlns:a16="http://schemas.microsoft.com/office/drawing/2014/main" id="{CC1A40D2-2F82-3A9E-5724-00403B9D2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420" y="441322"/>
            <a:ext cx="1821428" cy="1228571"/>
          </a:xfrm>
          <a:prstGeom prst="rect">
            <a:avLst/>
          </a:prstGeom>
        </p:spPr>
      </p:pic>
      <p:sp>
        <p:nvSpPr>
          <p:cNvPr id="14" name="TextBox 13">
            <a:extLst>
              <a:ext uri="{FF2B5EF4-FFF2-40B4-BE49-F238E27FC236}">
                <a16:creationId xmlns:a16="http://schemas.microsoft.com/office/drawing/2014/main" id="{79E46E93-EE6B-6917-66E6-D1B20B82A3E7}"/>
              </a:ext>
            </a:extLst>
          </p:cNvPr>
          <p:cNvSpPr txBox="1"/>
          <p:nvPr/>
        </p:nvSpPr>
        <p:spPr>
          <a:xfrm>
            <a:off x="7244420" y="141240"/>
            <a:ext cx="1837112" cy="300082"/>
          </a:xfrm>
          <a:prstGeom prst="rect">
            <a:avLst/>
          </a:prstGeom>
          <a:noFill/>
        </p:spPr>
        <p:txBody>
          <a:bodyPr wrap="square">
            <a:spAutoFit/>
          </a:bodyPr>
          <a:lstStyle/>
          <a:p>
            <a:pPr algn="ctr" defTabSz="685800">
              <a:buClrTx/>
            </a:pPr>
            <a:r>
              <a:rPr lang="en-US" sz="1350" kern="1200" dirty="0">
                <a:solidFill>
                  <a:prstClr val="black"/>
                </a:solidFill>
                <a:latin typeface="Calibri" panose="020F0502020204030204"/>
                <a:ea typeface="+mn-ea"/>
                <a:cs typeface="+mn-cs"/>
                <a:hlinkClick r:id="rId5"/>
              </a:rPr>
              <a:t>https://imc72.ru</a:t>
            </a:r>
            <a:r>
              <a:rPr lang="en-US" sz="1350" kern="1200" dirty="0" smtClean="0">
                <a:solidFill>
                  <a:prstClr val="black"/>
                </a:solidFill>
                <a:latin typeface="Calibri" panose="020F0502020204030204"/>
                <a:ea typeface="+mn-ea"/>
                <a:cs typeface="+mn-cs"/>
                <a:hlinkClick r:id="rId5"/>
              </a:rPr>
              <a:t>/</a:t>
            </a:r>
            <a:endParaRPr lang="ru-RU" sz="1350" kern="1200" dirty="0">
              <a:solidFill>
                <a:prstClr val="black"/>
              </a:solidFill>
              <a:latin typeface="Calibri" panose="020F0502020204030204"/>
              <a:ea typeface="+mn-ea"/>
              <a:cs typeface="+mn-cs"/>
            </a:endParaRPr>
          </a:p>
        </p:txBody>
      </p:sp>
      <p:pic>
        <p:nvPicPr>
          <p:cNvPr id="4" name="Рисунок 3"/>
          <p:cNvPicPr>
            <a:picLocks noChangeAspect="1"/>
          </p:cNvPicPr>
          <p:nvPr/>
        </p:nvPicPr>
        <p:blipFill rotWithShape="1">
          <a:blip r:embed="rId6"/>
          <a:srcRect l="1254"/>
          <a:stretch/>
        </p:blipFill>
        <p:spPr>
          <a:xfrm>
            <a:off x="171562" y="254269"/>
            <a:ext cx="6990761" cy="4056686"/>
          </a:xfrm>
          <a:prstGeom prst="rect">
            <a:avLst/>
          </a:prstGeom>
        </p:spPr>
      </p:pic>
      <p:sp>
        <p:nvSpPr>
          <p:cNvPr id="10" name="Google Shape;486;p32"/>
          <p:cNvSpPr/>
          <p:nvPr/>
        </p:nvSpPr>
        <p:spPr>
          <a:xfrm>
            <a:off x="7407535" y="2282612"/>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pic>
        <p:nvPicPr>
          <p:cNvPr id="3074" name="Picture 2" descr="http://qrcoder.ru/code/?https%3A%2F%2Fdisk.yandex.ru%2Fd%2FGSUUSDtdc-I3OQ&amp;3&am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5133" y="2536208"/>
            <a:ext cx="1260000" cy="126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101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F3597F-1EF8-4BB0-8597-15783DB8C80D}"/>
              </a:ext>
            </a:extLst>
          </p:cNvPr>
          <p:cNvSpPr>
            <a:spLocks noGrp="1"/>
          </p:cNvSpPr>
          <p:nvPr>
            <p:ph type="title"/>
          </p:nvPr>
        </p:nvSpPr>
        <p:spPr>
          <a:xfrm>
            <a:off x="215535" y="392575"/>
            <a:ext cx="5857140" cy="766200"/>
          </a:xfrm>
        </p:spPr>
        <p:txBody>
          <a:bodyPr>
            <a:noAutofit/>
          </a:bodyPr>
          <a:lstStyle/>
          <a:p>
            <a:pPr algn="ctr"/>
            <a:r>
              <a:rPr lang="ru-RU" sz="2400" b="1" dirty="0">
                <a:latin typeface="Century Gothic" panose="020B0502020202020204" pitchFamily="34" charset="0"/>
                <a:cs typeface="Calibri" panose="020F0502020204030204" pitchFamily="34" charset="0"/>
              </a:rPr>
              <a:t>Структура рабочей программы: тематическое планирование</a:t>
            </a:r>
          </a:p>
        </p:txBody>
      </p:sp>
      <p:sp>
        <p:nvSpPr>
          <p:cNvPr id="4" name="Прямоугольник: скругленные углы 3">
            <a:extLst>
              <a:ext uri="{FF2B5EF4-FFF2-40B4-BE49-F238E27FC236}">
                <a16:creationId xmlns:a16="http://schemas.microsoft.com/office/drawing/2014/main" id="{4E3DC8CA-3FCE-456C-87C6-7B41D4DD2F4A}"/>
              </a:ext>
            </a:extLst>
          </p:cNvPr>
          <p:cNvSpPr/>
          <p:nvPr/>
        </p:nvSpPr>
        <p:spPr>
          <a:xfrm>
            <a:off x="421181" y="1263960"/>
            <a:ext cx="2783884" cy="937044"/>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defTabSz="342892">
              <a:buClrTx/>
              <a:defRPr/>
            </a:pPr>
            <a:r>
              <a:rPr lang="ru-RU" sz="1500" b="1" kern="1200" dirty="0">
                <a:solidFill>
                  <a:srgbClr val="002060"/>
                </a:solidFill>
                <a:latin typeface="Century Gothic" panose="020B0502020202020204" pitchFamily="34" charset="0"/>
              </a:rPr>
              <a:t>Перечень тем, которые планируются для освоения учащимися</a:t>
            </a:r>
          </a:p>
        </p:txBody>
      </p:sp>
      <p:sp>
        <p:nvSpPr>
          <p:cNvPr id="5" name="Прямоугольник: скругленные углы 4">
            <a:extLst>
              <a:ext uri="{FF2B5EF4-FFF2-40B4-BE49-F238E27FC236}">
                <a16:creationId xmlns:a16="http://schemas.microsoft.com/office/drawing/2014/main" id="{8414C914-73A9-49AD-AA5C-8B8C96C2EE45}"/>
              </a:ext>
            </a:extLst>
          </p:cNvPr>
          <p:cNvSpPr/>
          <p:nvPr/>
        </p:nvSpPr>
        <p:spPr>
          <a:xfrm>
            <a:off x="3514902" y="1263000"/>
            <a:ext cx="2783883" cy="937044"/>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defTabSz="342892">
              <a:buClrTx/>
              <a:defRPr/>
            </a:pPr>
            <a:r>
              <a:rPr lang="ru-RU" sz="1500" b="1" kern="1200" dirty="0">
                <a:solidFill>
                  <a:srgbClr val="002060"/>
                </a:solidFill>
                <a:latin typeface="Century Gothic" panose="020B0502020202020204" pitchFamily="34" charset="0"/>
              </a:rPr>
              <a:t>Количество академических часов, которые отводятся на освоение каждой темы</a:t>
            </a:r>
          </a:p>
        </p:txBody>
      </p:sp>
      <p:sp>
        <p:nvSpPr>
          <p:cNvPr id="6" name="Прямоугольник: скругленные углы 5">
            <a:extLst>
              <a:ext uri="{FF2B5EF4-FFF2-40B4-BE49-F238E27FC236}">
                <a16:creationId xmlns:a16="http://schemas.microsoft.com/office/drawing/2014/main" id="{AD7232D4-8BB1-4FF7-9BE5-2AAC038B365D}"/>
              </a:ext>
            </a:extLst>
          </p:cNvPr>
          <p:cNvSpPr/>
          <p:nvPr/>
        </p:nvSpPr>
        <p:spPr>
          <a:xfrm>
            <a:off x="583448" y="2923175"/>
            <a:ext cx="2784592" cy="1260893"/>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defTabSz="342892">
              <a:buClrTx/>
              <a:defRPr/>
            </a:pPr>
            <a:r>
              <a:rPr lang="ru-RU" sz="1500" b="1" kern="1200" dirty="0">
                <a:solidFill>
                  <a:srgbClr val="002060"/>
                </a:solidFill>
                <a:latin typeface="Century Gothic" panose="020B0502020202020204" pitchFamily="34" charset="0"/>
              </a:rPr>
              <a:t>Перечень ЭОР или ЦОР используемых при изучении каждой темы</a:t>
            </a:r>
          </a:p>
        </p:txBody>
      </p:sp>
      <p:sp>
        <p:nvSpPr>
          <p:cNvPr id="7" name="Прямоугольник: скругленные углы 6">
            <a:extLst>
              <a:ext uri="{FF2B5EF4-FFF2-40B4-BE49-F238E27FC236}">
                <a16:creationId xmlns:a16="http://schemas.microsoft.com/office/drawing/2014/main" id="{C965A2F8-159E-4EA2-95BE-B383BB78F6E7}"/>
              </a:ext>
            </a:extLst>
          </p:cNvPr>
          <p:cNvSpPr/>
          <p:nvPr/>
        </p:nvSpPr>
        <p:spPr>
          <a:xfrm>
            <a:off x="4571998" y="4118988"/>
            <a:ext cx="4378230" cy="409954"/>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just" defTabSz="342892">
              <a:buClrTx/>
              <a:defRPr/>
            </a:pPr>
            <a:r>
              <a:rPr lang="ru-RU" sz="1500" kern="1200" dirty="0">
                <a:solidFill>
                  <a:schemeClr val="bg2">
                    <a:lumMod val="50000"/>
                  </a:schemeClr>
                </a:solidFill>
                <a:latin typeface="Century Gothic" panose="020B0502020202020204" pitchFamily="34" charset="0"/>
              </a:rPr>
              <a:t>5. Игровые программы</a:t>
            </a:r>
          </a:p>
        </p:txBody>
      </p:sp>
      <p:sp>
        <p:nvSpPr>
          <p:cNvPr id="8" name="Прямоугольник: скругленные углы 7">
            <a:extLst>
              <a:ext uri="{FF2B5EF4-FFF2-40B4-BE49-F238E27FC236}">
                <a16:creationId xmlns:a16="http://schemas.microsoft.com/office/drawing/2014/main" id="{C782BEE0-2D83-4ACD-9C8E-A9B641F4FEA3}"/>
              </a:ext>
            </a:extLst>
          </p:cNvPr>
          <p:cNvSpPr/>
          <p:nvPr/>
        </p:nvSpPr>
        <p:spPr>
          <a:xfrm>
            <a:off x="4572000" y="3669579"/>
            <a:ext cx="4378231" cy="433978"/>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just" defTabSz="342892">
              <a:buClrTx/>
              <a:defRPr/>
            </a:pPr>
            <a:r>
              <a:rPr lang="ru-RU" sz="1500" kern="1200" dirty="0">
                <a:solidFill>
                  <a:schemeClr val="bg2">
                    <a:lumMod val="50000"/>
                  </a:schemeClr>
                </a:solidFill>
                <a:latin typeface="Century Gothic" panose="020B0502020202020204" pitchFamily="34" charset="0"/>
              </a:rPr>
              <a:t>4. Виртуальные лаборатории</a:t>
            </a:r>
          </a:p>
        </p:txBody>
      </p:sp>
      <p:sp>
        <p:nvSpPr>
          <p:cNvPr id="9" name="Прямоугольник: скругленные углы 8">
            <a:extLst>
              <a:ext uri="{FF2B5EF4-FFF2-40B4-BE49-F238E27FC236}">
                <a16:creationId xmlns:a16="http://schemas.microsoft.com/office/drawing/2014/main" id="{1DF1D7CC-D63E-40FE-8129-011C02828AF7}"/>
              </a:ext>
            </a:extLst>
          </p:cNvPr>
          <p:cNvSpPr/>
          <p:nvPr/>
        </p:nvSpPr>
        <p:spPr>
          <a:xfrm>
            <a:off x="4572000" y="2832159"/>
            <a:ext cx="4378232" cy="41929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just" defTabSz="342892">
              <a:buClrTx/>
              <a:defRPr/>
            </a:pPr>
            <a:r>
              <a:rPr lang="ru-RU" sz="1500" kern="1200" dirty="0">
                <a:solidFill>
                  <a:schemeClr val="bg2">
                    <a:lumMod val="50000"/>
                  </a:schemeClr>
                </a:solidFill>
                <a:latin typeface="Century Gothic" panose="020B0502020202020204" pitchFamily="34" charset="0"/>
              </a:rPr>
              <a:t>2. Электронные учебники и задачники</a:t>
            </a:r>
          </a:p>
        </p:txBody>
      </p:sp>
      <p:sp>
        <p:nvSpPr>
          <p:cNvPr id="10" name="Прямоугольник: скругленные углы 9">
            <a:extLst>
              <a:ext uri="{FF2B5EF4-FFF2-40B4-BE49-F238E27FC236}">
                <a16:creationId xmlns:a16="http://schemas.microsoft.com/office/drawing/2014/main" id="{72CA9B24-FC04-4531-90DD-F4CB3C38F53E}"/>
              </a:ext>
            </a:extLst>
          </p:cNvPr>
          <p:cNvSpPr/>
          <p:nvPr/>
        </p:nvSpPr>
        <p:spPr>
          <a:xfrm>
            <a:off x="4572000" y="3244195"/>
            <a:ext cx="4378231" cy="419291"/>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just" defTabSz="342892">
              <a:buClrTx/>
              <a:defRPr/>
            </a:pPr>
            <a:r>
              <a:rPr lang="ru-RU" sz="1500" kern="1200" dirty="0">
                <a:solidFill>
                  <a:schemeClr val="bg2">
                    <a:lumMod val="50000"/>
                  </a:schemeClr>
                </a:solidFill>
                <a:latin typeface="Century Gothic" panose="020B0502020202020204" pitchFamily="34" charset="0"/>
              </a:rPr>
              <a:t>3. Коллекции ЦОР</a:t>
            </a:r>
          </a:p>
        </p:txBody>
      </p:sp>
      <p:sp>
        <p:nvSpPr>
          <p:cNvPr id="11" name="Прямоугольник: скругленные углы 10">
            <a:extLst>
              <a:ext uri="{FF2B5EF4-FFF2-40B4-BE49-F238E27FC236}">
                <a16:creationId xmlns:a16="http://schemas.microsoft.com/office/drawing/2014/main" id="{4F61B191-61D1-4348-B431-AEDF6974022E}"/>
              </a:ext>
            </a:extLst>
          </p:cNvPr>
          <p:cNvSpPr/>
          <p:nvPr/>
        </p:nvSpPr>
        <p:spPr>
          <a:xfrm>
            <a:off x="4572000" y="2412869"/>
            <a:ext cx="4378232" cy="391254"/>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just" defTabSz="342892">
              <a:buClrTx/>
              <a:defRPr/>
            </a:pPr>
            <a:r>
              <a:rPr lang="ru-RU" sz="1500" kern="1200" dirty="0">
                <a:solidFill>
                  <a:schemeClr val="bg2">
                    <a:lumMod val="50000"/>
                  </a:schemeClr>
                </a:solidFill>
                <a:latin typeface="Century Gothic" panose="020B0502020202020204" pitchFamily="34" charset="0"/>
              </a:rPr>
              <a:t>1. Мультимедийные программы</a:t>
            </a:r>
          </a:p>
        </p:txBody>
      </p:sp>
      <p:sp>
        <p:nvSpPr>
          <p:cNvPr id="12" name="Прямоугольник: скругленные углы 11">
            <a:extLst>
              <a:ext uri="{FF2B5EF4-FFF2-40B4-BE49-F238E27FC236}">
                <a16:creationId xmlns:a16="http://schemas.microsoft.com/office/drawing/2014/main" id="{0C7EA6D5-C985-4F3C-A015-267AA4B1493E}"/>
              </a:ext>
            </a:extLst>
          </p:cNvPr>
          <p:cNvSpPr/>
          <p:nvPr/>
        </p:nvSpPr>
        <p:spPr>
          <a:xfrm>
            <a:off x="4571999" y="4533905"/>
            <a:ext cx="4378229" cy="515651"/>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just" defTabSz="342892">
              <a:buClrTx/>
              <a:defRPr/>
            </a:pPr>
            <a:r>
              <a:rPr lang="ru-RU" sz="1500" kern="1200" dirty="0">
                <a:solidFill>
                  <a:schemeClr val="bg2">
                    <a:lumMod val="50000"/>
                  </a:schemeClr>
                </a:solidFill>
                <a:latin typeface="Century Gothic" panose="020B0502020202020204" pitchFamily="34" charset="0"/>
              </a:rPr>
              <a:t>6. Электронные библиотеки</a:t>
            </a:r>
          </a:p>
        </p:txBody>
      </p:sp>
      <p:sp>
        <p:nvSpPr>
          <p:cNvPr id="15" name="Штриховая стрелка вправо 14"/>
          <p:cNvSpPr/>
          <p:nvPr/>
        </p:nvSpPr>
        <p:spPr>
          <a:xfrm>
            <a:off x="3459480" y="3118560"/>
            <a:ext cx="1021080" cy="87012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6307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F3597F-1EF8-4BB0-8597-15783DB8C80D}"/>
              </a:ext>
            </a:extLst>
          </p:cNvPr>
          <p:cNvSpPr>
            <a:spLocks noGrp="1"/>
          </p:cNvSpPr>
          <p:nvPr>
            <p:ph type="title"/>
          </p:nvPr>
        </p:nvSpPr>
        <p:spPr>
          <a:xfrm>
            <a:off x="206579" y="0"/>
            <a:ext cx="6043725" cy="371475"/>
          </a:xfrm>
        </p:spPr>
        <p:txBody>
          <a:bodyPr>
            <a:noAutofit/>
          </a:bodyPr>
          <a:lstStyle/>
          <a:p>
            <a:r>
              <a:rPr lang="ru-RU" sz="2400" b="1" dirty="0">
                <a:solidFill>
                  <a:schemeClr val="bg2">
                    <a:lumMod val="50000"/>
                  </a:schemeClr>
                </a:solidFill>
                <a:latin typeface="Century Gothic" panose="020B0502020202020204" pitchFamily="34" charset="0"/>
                <a:cs typeface="Calibri" panose="020F0502020204030204" pitchFamily="34" charset="0"/>
              </a:rPr>
              <a:t>Структура рабочей программы</a:t>
            </a:r>
          </a:p>
        </p:txBody>
      </p:sp>
      <p:graphicFrame>
        <p:nvGraphicFramePr>
          <p:cNvPr id="11" name="Схема 10"/>
          <p:cNvGraphicFramePr/>
          <p:nvPr>
            <p:extLst>
              <p:ext uri="{D42A27DB-BD31-4B8C-83A1-F6EECF244321}">
                <p14:modId xmlns:p14="http://schemas.microsoft.com/office/powerpoint/2010/main" val="2142572546"/>
              </p:ext>
            </p:extLst>
          </p:nvPr>
        </p:nvGraphicFramePr>
        <p:xfrm>
          <a:off x="218230" y="957744"/>
          <a:ext cx="8707540" cy="4024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Прямоугольник 11"/>
          <p:cNvSpPr/>
          <p:nvPr/>
        </p:nvSpPr>
        <p:spPr>
          <a:xfrm>
            <a:off x="206578" y="410679"/>
            <a:ext cx="6043725" cy="707886"/>
          </a:xfrm>
          <a:prstGeom prst="rect">
            <a:avLst/>
          </a:prstGeom>
        </p:spPr>
        <p:txBody>
          <a:bodyPr wrap="square">
            <a:spAutoFit/>
          </a:bodyPr>
          <a:lstStyle/>
          <a:p>
            <a:pPr marL="0" indent="0">
              <a:buNone/>
            </a:pPr>
            <a:r>
              <a:rPr lang="ru-RU" sz="2000" b="1" dirty="0">
                <a:solidFill>
                  <a:schemeClr val="bg1"/>
                </a:solidFill>
                <a:latin typeface="Century Gothic" panose="020B0502020202020204" pitchFamily="34" charset="0"/>
                <a:cs typeface="Calibri" panose="020F0502020204030204" pitchFamily="34" charset="0"/>
              </a:rPr>
              <a:t>Рабочие программы формируются с учетом рабочей программы воспитания.</a:t>
            </a:r>
          </a:p>
        </p:txBody>
      </p:sp>
      <p:sp>
        <p:nvSpPr>
          <p:cNvPr id="13" name="Прямоугольник 12"/>
          <p:cNvSpPr/>
          <p:nvPr/>
        </p:nvSpPr>
        <p:spPr>
          <a:xfrm>
            <a:off x="218230" y="1489360"/>
            <a:ext cx="2417650" cy="830997"/>
          </a:xfrm>
          <a:prstGeom prst="rect">
            <a:avLst/>
          </a:prstGeom>
        </p:spPr>
        <p:txBody>
          <a:bodyPr wrap="none">
            <a:spAutoFit/>
          </a:bodyPr>
          <a:lstStyle/>
          <a:p>
            <a:r>
              <a:rPr lang="ru-RU" sz="2400" b="1" dirty="0">
                <a:solidFill>
                  <a:srgbClr val="FF9800"/>
                </a:solidFill>
                <a:latin typeface="Century Gothic" panose="020B0502020202020204" pitchFamily="34" charset="0"/>
              </a:rPr>
              <a:t>Как отразить</a:t>
            </a:r>
            <a:r>
              <a:rPr lang="ru-RU" sz="2400" b="1" dirty="0" smtClean="0">
                <a:solidFill>
                  <a:srgbClr val="FF9800"/>
                </a:solidFill>
                <a:latin typeface="Century Gothic" panose="020B0502020202020204" pitchFamily="34" charset="0"/>
              </a:rPr>
              <a:t>?</a:t>
            </a:r>
          </a:p>
          <a:p>
            <a:r>
              <a:rPr lang="ru-RU" sz="2400" b="1" dirty="0" smtClean="0">
                <a:solidFill>
                  <a:srgbClr val="FF9800"/>
                </a:solidFill>
                <a:latin typeface="Century Gothic" panose="020B0502020202020204" pitchFamily="34" charset="0"/>
              </a:rPr>
              <a:t>Варианты</a:t>
            </a:r>
            <a:r>
              <a:rPr lang="ru-RU" sz="2400" b="1" dirty="0">
                <a:solidFill>
                  <a:srgbClr val="FF9800"/>
                </a:solidFill>
                <a:latin typeface="Century Gothic" panose="020B0502020202020204" pitchFamily="34" charset="0"/>
              </a:rPr>
              <a:t>:</a:t>
            </a:r>
          </a:p>
        </p:txBody>
      </p:sp>
    </p:spTree>
    <p:extLst>
      <p:ext uri="{BB962C8B-B14F-4D97-AF65-F5344CB8AC3E}">
        <p14:creationId xmlns:p14="http://schemas.microsoft.com/office/powerpoint/2010/main" val="1296195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srcRect b="16942"/>
          <a:stretch/>
        </p:blipFill>
        <p:spPr>
          <a:xfrm>
            <a:off x="102026" y="61912"/>
            <a:ext cx="8939947" cy="5019675"/>
          </a:xfrm>
          <a:prstGeom prst="rect">
            <a:avLst/>
          </a:prstGeom>
        </p:spPr>
      </p:pic>
    </p:spTree>
    <p:extLst>
      <p:ext uri="{BB962C8B-B14F-4D97-AF65-F5344CB8AC3E}">
        <p14:creationId xmlns:p14="http://schemas.microsoft.com/office/powerpoint/2010/main" val="3314828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90699"/>
            <a:ext cx="8196349" cy="1620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80F3597F-1EF8-4BB0-8597-15783DB8C80D}"/>
              </a:ext>
            </a:extLst>
          </p:cNvPr>
          <p:cNvSpPr>
            <a:spLocks noGrp="1"/>
          </p:cNvSpPr>
          <p:nvPr>
            <p:ph type="title"/>
          </p:nvPr>
        </p:nvSpPr>
        <p:spPr>
          <a:xfrm>
            <a:off x="72389" y="51580"/>
            <a:ext cx="6509386" cy="277033"/>
          </a:xfrm>
        </p:spPr>
        <p:txBody>
          <a:bodyPr>
            <a:noAutofit/>
          </a:bodyPr>
          <a:lstStyle/>
          <a:p>
            <a:r>
              <a:rPr lang="ru-RU" sz="1600" b="1" dirty="0">
                <a:solidFill>
                  <a:schemeClr val="bg2">
                    <a:lumMod val="50000"/>
                  </a:schemeClr>
                </a:solidFill>
                <a:latin typeface="Century Gothic" panose="020B0502020202020204" pitchFamily="34" charset="0"/>
                <a:cs typeface="Calibri" panose="020F0502020204030204" pitchFamily="34" charset="0"/>
              </a:rPr>
              <a:t>Структура рабочей программы: планируемые результаты</a:t>
            </a:r>
          </a:p>
        </p:txBody>
      </p:sp>
      <p:graphicFrame>
        <p:nvGraphicFramePr>
          <p:cNvPr id="29" name="Таблица 28">
            <a:extLst>
              <a:ext uri="{FF2B5EF4-FFF2-40B4-BE49-F238E27FC236}">
                <a16:creationId xmlns:a16="http://schemas.microsoft.com/office/drawing/2014/main" id="{BFB11D61-DD04-492C-87EB-859384E2998C}"/>
              </a:ext>
            </a:extLst>
          </p:cNvPr>
          <p:cNvGraphicFramePr>
            <a:graphicFrameLocks noGrp="1"/>
          </p:cNvGraphicFramePr>
          <p:nvPr>
            <p:extLst>
              <p:ext uri="{D42A27DB-BD31-4B8C-83A1-F6EECF244321}">
                <p14:modId xmlns:p14="http://schemas.microsoft.com/office/powerpoint/2010/main" val="503636962"/>
              </p:ext>
            </p:extLst>
          </p:nvPr>
        </p:nvGraphicFramePr>
        <p:xfrm>
          <a:off x="134876" y="390699"/>
          <a:ext cx="8874247" cy="4175760"/>
        </p:xfrm>
        <a:graphic>
          <a:graphicData uri="http://schemas.openxmlformats.org/drawingml/2006/table">
            <a:tbl>
              <a:tblPr firstRow="1">
                <a:tableStyleId>{69012ECD-51FC-41F1-AA8D-1B2483CD663E}</a:tableStyleId>
              </a:tblPr>
              <a:tblGrid>
                <a:gridCol w="1446410">
                  <a:extLst>
                    <a:ext uri="{9D8B030D-6E8A-4147-A177-3AD203B41FA5}">
                      <a16:colId xmlns:a16="http://schemas.microsoft.com/office/drawing/2014/main" val="215274861"/>
                    </a:ext>
                  </a:extLst>
                </a:gridCol>
                <a:gridCol w="7427837">
                  <a:extLst>
                    <a:ext uri="{9D8B030D-6E8A-4147-A177-3AD203B41FA5}">
                      <a16:colId xmlns:a16="http://schemas.microsoft.com/office/drawing/2014/main" val="1218780344"/>
                    </a:ext>
                  </a:extLst>
                </a:gridCol>
              </a:tblGrid>
              <a:tr h="271689">
                <a:tc>
                  <a:txBody>
                    <a:bodyPr/>
                    <a:lstStyle/>
                    <a:p>
                      <a:pPr algn="ctr"/>
                      <a:r>
                        <a:rPr lang="ru-RU" sz="1600" dirty="0">
                          <a:latin typeface="Century Gothic" panose="020B0502020202020204" pitchFamily="34" charset="0"/>
                        </a:rPr>
                        <a:t>Результаты</a:t>
                      </a:r>
                      <a:endParaRPr lang="ru-RU" sz="1600" b="0" dirty="0">
                        <a:latin typeface="Century Gothic" panose="020B050202020202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a:latin typeface="Century Gothic" panose="020B0502020202020204" pitchFamily="34" charset="0"/>
                        </a:rPr>
                        <a:t>НОО</a:t>
                      </a:r>
                      <a:endParaRPr lang="ru-RU" sz="1600" b="0" dirty="0">
                        <a:latin typeface="Century Gothic" panose="020B050202020202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0866758"/>
                  </a:ext>
                </a:extLst>
              </a:tr>
              <a:tr h="1321441">
                <a:tc>
                  <a:txBody>
                    <a:bodyPr/>
                    <a:lstStyle/>
                    <a:p>
                      <a:r>
                        <a:rPr lang="ru-RU" sz="1500" b="1" dirty="0">
                          <a:latin typeface="Century Gothic" panose="020B0502020202020204" pitchFamily="34" charset="0"/>
                        </a:rPr>
                        <a:t>Личностные</a:t>
                      </a:r>
                      <a:endParaRPr lang="ru-RU" sz="1500" b="1" dirty="0">
                        <a:latin typeface="Century Gothic" panose="020B050202020202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b="1" i="1" dirty="0">
                          <a:latin typeface="Century Gothic" panose="020B0502020202020204" pitchFamily="34" charset="0"/>
                        </a:rPr>
                        <a:t>Должны включать:</a:t>
                      </a:r>
                    </a:p>
                    <a:p>
                      <a:r>
                        <a:rPr lang="ru-RU" sz="1500" dirty="0">
                          <a:latin typeface="Century Gothic" panose="020B0502020202020204" pitchFamily="34" charset="0"/>
                        </a:rPr>
                        <a:t>формирование у учеников основ российской гражданской идентичности;</a:t>
                      </a:r>
                    </a:p>
                    <a:p>
                      <a:r>
                        <a:rPr lang="ru-RU" sz="1500" dirty="0">
                          <a:latin typeface="Century Gothic" panose="020B0502020202020204" pitchFamily="34" charset="0"/>
                        </a:rPr>
                        <a:t>готовность школьников к саморазвитию;</a:t>
                      </a:r>
                    </a:p>
                    <a:p>
                      <a:r>
                        <a:rPr lang="ru-RU" sz="1500" dirty="0">
                          <a:latin typeface="Century Gothic" panose="020B0502020202020204" pitchFamily="34" charset="0"/>
                        </a:rPr>
                        <a:t>мотивацию к познанию и обучению;</a:t>
                      </a:r>
                    </a:p>
                    <a:p>
                      <a:r>
                        <a:rPr lang="ru-RU" sz="1500" dirty="0">
                          <a:latin typeface="Century Gothic" panose="020B0502020202020204" pitchFamily="34" charset="0"/>
                        </a:rPr>
                        <a:t>ценностные установки и социально значимые качества личности;</a:t>
                      </a:r>
                    </a:p>
                    <a:p>
                      <a:r>
                        <a:rPr lang="ru-RU" sz="1500" dirty="0">
                          <a:latin typeface="Century Gothic" panose="020B0502020202020204" pitchFamily="34" charset="0"/>
                        </a:rPr>
                        <a:t>активное участие в социально значимой деятельности.</a:t>
                      </a:r>
                      <a:endParaRPr lang="ru-RU" sz="1500" b="0" dirty="0">
                        <a:latin typeface="Century Gothic" panose="020B050202020202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1642942"/>
                  </a:ext>
                </a:extLst>
              </a:tr>
              <a:tr h="1368000">
                <a:tc>
                  <a:txBody>
                    <a:bodyPr/>
                    <a:lstStyle/>
                    <a:p>
                      <a:r>
                        <a:rPr lang="ru-RU" sz="1500" b="1" dirty="0" err="1" smtClean="0">
                          <a:latin typeface="Century Gothic" panose="020B0502020202020204" pitchFamily="34" charset="0"/>
                        </a:rPr>
                        <a:t>Метапред-метные</a:t>
                      </a:r>
                      <a:endParaRPr lang="ru-RU" sz="1500" b="1" dirty="0">
                        <a:latin typeface="Century Gothic" panose="020B050202020202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b="1" i="1" dirty="0">
                          <a:latin typeface="Century Gothic" panose="020B0502020202020204" pitchFamily="34" charset="0"/>
                        </a:rPr>
                        <a:t>Должны включать:</a:t>
                      </a:r>
                    </a:p>
                    <a:p>
                      <a:r>
                        <a:rPr lang="ru-RU" sz="1500" dirty="0">
                          <a:latin typeface="Century Gothic" panose="020B0502020202020204" pitchFamily="34" charset="0"/>
                        </a:rPr>
                        <a:t>универсальные познавательные учебные действия: базовые логические и начальные исследовательские действия, работу с информацией;</a:t>
                      </a:r>
                    </a:p>
                    <a:p>
                      <a:r>
                        <a:rPr lang="ru-RU" sz="1500" dirty="0">
                          <a:latin typeface="Century Gothic" panose="020B0502020202020204" pitchFamily="34" charset="0"/>
                        </a:rPr>
                        <a:t>универсальные коммуникативные действия: общение, совместная деятельность, презентация;</a:t>
                      </a:r>
                    </a:p>
                    <a:p>
                      <a:r>
                        <a:rPr lang="ru-RU" sz="1500" dirty="0">
                          <a:latin typeface="Century Gothic" panose="020B0502020202020204" pitchFamily="34" charset="0"/>
                        </a:rPr>
                        <a:t>универсальные регулятивные действия: саморегуляция, самоконтроль</a:t>
                      </a:r>
                      <a:endParaRPr lang="ru-RU" sz="1500" b="0" dirty="0">
                        <a:latin typeface="Century Gothic" panose="020B050202020202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0308963"/>
                  </a:ext>
                </a:extLst>
              </a:tr>
              <a:tr h="684000">
                <a:tc>
                  <a:txBody>
                    <a:bodyPr/>
                    <a:lstStyle/>
                    <a:p>
                      <a:r>
                        <a:rPr lang="ru-RU" sz="1500" b="1" dirty="0">
                          <a:latin typeface="Century Gothic" panose="020B0502020202020204" pitchFamily="34" charset="0"/>
                        </a:rPr>
                        <a:t>Предметные</a:t>
                      </a:r>
                      <a:endParaRPr lang="ru-RU" sz="1500" b="1" dirty="0">
                        <a:latin typeface="Century Gothic" panose="020B050202020202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b="1" i="1" dirty="0">
                          <a:latin typeface="Century Gothic" panose="020B0502020202020204" pitchFamily="34" charset="0"/>
                        </a:rPr>
                        <a:t>Должны включать </a:t>
                      </a:r>
                      <a:r>
                        <a:rPr lang="ru-RU" sz="1500" dirty="0">
                          <a:latin typeface="Century Gothic" panose="020B0502020202020204" pitchFamily="34" charset="0"/>
                        </a:rPr>
                        <a:t>освоенный школьниками в ходе изучения учебного предмета опыт деятельности, специфической для данной предметной области, по получению нового знания, его преобразованию и применению</a:t>
                      </a:r>
                      <a:endParaRPr lang="ru-RU" sz="1500" b="0" dirty="0">
                        <a:latin typeface="Century Gothic" panose="020B050202020202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1391601"/>
                  </a:ext>
                </a:extLst>
              </a:tr>
            </a:tbl>
          </a:graphicData>
        </a:graphic>
      </p:graphicFrame>
    </p:spTree>
    <p:extLst>
      <p:ext uri="{BB962C8B-B14F-4D97-AF65-F5344CB8AC3E}">
        <p14:creationId xmlns:p14="http://schemas.microsoft.com/office/powerpoint/2010/main" val="2614329705"/>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621488" y="401810"/>
            <a:ext cx="5708445" cy="766200"/>
          </a:xfrm>
          <a:prstGeom prst="rect">
            <a:avLst/>
          </a:prstGeom>
        </p:spPr>
        <p:txBody>
          <a:bodyPr spcFirstLastPara="1" wrap="square" lIns="91425" tIns="91425" rIns="91425" bIns="91425" anchor="ctr" anchorCtr="0">
            <a:noAutofit/>
          </a:bodyPr>
          <a:lstStyle/>
          <a:p>
            <a:pPr algn="ctr">
              <a:lnSpc>
                <a:spcPct val="107000"/>
              </a:lnSpc>
              <a:spcAft>
                <a:spcPts val="800"/>
              </a:spcAft>
            </a:pPr>
            <a:r>
              <a:rPr lang="ru-RU" sz="2400" dirty="0">
                <a:latin typeface="Century Gothic" panose="020B0502020202020204" pitchFamily="34" charset="0"/>
                <a:ea typeface="Calibri" panose="020F0502020204030204" pitchFamily="34" charset="0"/>
                <a:cs typeface="Times New Roman" panose="02020603050405020304" pitchFamily="18" charset="0"/>
              </a:rPr>
              <a:t>Тест  </a:t>
            </a:r>
            <a:r>
              <a:rPr lang="ru-RU" sz="2400" dirty="0" smtClean="0">
                <a:latin typeface="Century Gothic" panose="020B0502020202020204" pitchFamily="34" charset="0"/>
                <a:ea typeface="Calibri" panose="020F0502020204030204" pitchFamily="34" charset="0"/>
                <a:cs typeface="Times New Roman" panose="02020603050405020304" pitchFamily="18" charset="0"/>
              </a:rPr>
              <a:t>«</a:t>
            </a:r>
            <a:r>
              <a:rPr lang="ru-RU" sz="2400" dirty="0">
                <a:latin typeface="Century Gothic" panose="020B0502020202020204" pitchFamily="34" charset="0"/>
                <a:ea typeface="Calibri" panose="020F0502020204030204" pitchFamily="34" charset="0"/>
                <a:cs typeface="Times New Roman" panose="02020603050405020304" pitchFamily="18" charset="0"/>
              </a:rPr>
              <a:t>Изменения в обновлённых стандартах»</a:t>
            </a:r>
          </a:p>
        </p:txBody>
      </p:sp>
      <p:grpSp>
        <p:nvGrpSpPr>
          <p:cNvPr id="288" name="Google Shape;288;p19"/>
          <p:cNvGrpSpPr/>
          <p:nvPr/>
        </p:nvGrpSpPr>
        <p:grpSpPr>
          <a:xfrm>
            <a:off x="312466" y="587260"/>
            <a:ext cx="309022" cy="376837"/>
            <a:chOff x="596350" y="929175"/>
            <a:chExt cx="407950" cy="497475"/>
          </a:xfrm>
        </p:grpSpPr>
        <p:sp>
          <p:nvSpPr>
            <p:cNvPr id="289"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8" name="Таблица 17">
            <a:extLst>
              <a:ext uri="{FF2B5EF4-FFF2-40B4-BE49-F238E27FC236}">
                <a16:creationId xmlns:a16="http://schemas.microsoft.com/office/drawing/2014/main" id="{E3B3C8BC-5A77-A4C5-E2D6-A12BAB487282}"/>
              </a:ext>
            </a:extLst>
          </p:cNvPr>
          <p:cNvGraphicFramePr>
            <a:graphicFrameLocks noGrp="1"/>
          </p:cNvGraphicFramePr>
          <p:nvPr>
            <p:extLst>
              <p:ext uri="{D42A27DB-BD31-4B8C-83A1-F6EECF244321}">
                <p14:modId xmlns:p14="http://schemas.microsoft.com/office/powerpoint/2010/main" val="452887413"/>
              </p:ext>
            </p:extLst>
          </p:nvPr>
        </p:nvGraphicFramePr>
        <p:xfrm>
          <a:off x="195815" y="1828531"/>
          <a:ext cx="8676006" cy="1650029"/>
        </p:xfrm>
        <a:graphic>
          <a:graphicData uri="http://schemas.openxmlformats.org/drawingml/2006/table">
            <a:tbl>
              <a:tblPr>
                <a:tableStyleId>{C083E6E3-FA7D-4D7B-A595-EF9225AFEA82}</a:tableStyleId>
              </a:tblPr>
              <a:tblGrid>
                <a:gridCol w="1531385">
                  <a:extLst>
                    <a:ext uri="{9D8B030D-6E8A-4147-A177-3AD203B41FA5}">
                      <a16:colId xmlns:a16="http://schemas.microsoft.com/office/drawing/2014/main" val="494291088"/>
                    </a:ext>
                  </a:extLst>
                </a:gridCol>
                <a:gridCol w="649511">
                  <a:extLst>
                    <a:ext uri="{9D8B030D-6E8A-4147-A177-3AD203B41FA5}">
                      <a16:colId xmlns:a16="http://schemas.microsoft.com/office/drawing/2014/main" val="3893200062"/>
                    </a:ext>
                  </a:extLst>
                </a:gridCol>
                <a:gridCol w="649511">
                  <a:extLst>
                    <a:ext uri="{9D8B030D-6E8A-4147-A177-3AD203B41FA5}">
                      <a16:colId xmlns:a16="http://schemas.microsoft.com/office/drawing/2014/main" val="3699131571"/>
                    </a:ext>
                  </a:extLst>
                </a:gridCol>
                <a:gridCol w="649511">
                  <a:extLst>
                    <a:ext uri="{9D8B030D-6E8A-4147-A177-3AD203B41FA5}">
                      <a16:colId xmlns:a16="http://schemas.microsoft.com/office/drawing/2014/main" val="3166226665"/>
                    </a:ext>
                  </a:extLst>
                </a:gridCol>
                <a:gridCol w="649511">
                  <a:extLst>
                    <a:ext uri="{9D8B030D-6E8A-4147-A177-3AD203B41FA5}">
                      <a16:colId xmlns:a16="http://schemas.microsoft.com/office/drawing/2014/main" val="201926563"/>
                    </a:ext>
                  </a:extLst>
                </a:gridCol>
                <a:gridCol w="649511">
                  <a:extLst>
                    <a:ext uri="{9D8B030D-6E8A-4147-A177-3AD203B41FA5}">
                      <a16:colId xmlns:a16="http://schemas.microsoft.com/office/drawing/2014/main" val="3043860476"/>
                    </a:ext>
                  </a:extLst>
                </a:gridCol>
                <a:gridCol w="649511">
                  <a:extLst>
                    <a:ext uri="{9D8B030D-6E8A-4147-A177-3AD203B41FA5}">
                      <a16:colId xmlns:a16="http://schemas.microsoft.com/office/drawing/2014/main" val="976086252"/>
                    </a:ext>
                  </a:extLst>
                </a:gridCol>
                <a:gridCol w="649511">
                  <a:extLst>
                    <a:ext uri="{9D8B030D-6E8A-4147-A177-3AD203B41FA5}">
                      <a16:colId xmlns:a16="http://schemas.microsoft.com/office/drawing/2014/main" val="3987491317"/>
                    </a:ext>
                  </a:extLst>
                </a:gridCol>
                <a:gridCol w="649511">
                  <a:extLst>
                    <a:ext uri="{9D8B030D-6E8A-4147-A177-3AD203B41FA5}">
                      <a16:colId xmlns:a16="http://schemas.microsoft.com/office/drawing/2014/main" val="3047349830"/>
                    </a:ext>
                  </a:extLst>
                </a:gridCol>
                <a:gridCol w="649511">
                  <a:extLst>
                    <a:ext uri="{9D8B030D-6E8A-4147-A177-3AD203B41FA5}">
                      <a16:colId xmlns:a16="http://schemas.microsoft.com/office/drawing/2014/main" val="2922406988"/>
                    </a:ext>
                  </a:extLst>
                </a:gridCol>
                <a:gridCol w="649511">
                  <a:extLst>
                    <a:ext uri="{9D8B030D-6E8A-4147-A177-3AD203B41FA5}">
                      <a16:colId xmlns:a16="http://schemas.microsoft.com/office/drawing/2014/main" val="2330609388"/>
                    </a:ext>
                  </a:extLst>
                </a:gridCol>
                <a:gridCol w="649511">
                  <a:extLst>
                    <a:ext uri="{9D8B030D-6E8A-4147-A177-3AD203B41FA5}">
                      <a16:colId xmlns:a16="http://schemas.microsoft.com/office/drawing/2014/main" val="1869106787"/>
                    </a:ext>
                  </a:extLst>
                </a:gridCol>
              </a:tblGrid>
              <a:tr h="946419">
                <a:tc>
                  <a:txBody>
                    <a:bodyPr/>
                    <a:lstStyle/>
                    <a:p>
                      <a:pPr algn="ctr">
                        <a:lnSpc>
                          <a:spcPct val="107000"/>
                        </a:lnSpc>
                        <a:spcAft>
                          <a:spcPts val="800"/>
                        </a:spcAft>
                      </a:pPr>
                      <a:r>
                        <a:rPr lang="ru-RU" sz="2400" dirty="0">
                          <a:effectLst/>
                          <a:latin typeface="Century Gothic" panose="020B0502020202020204" pitchFamily="34" charset="0"/>
                        </a:rPr>
                        <a:t>№ вопроса</a:t>
                      </a:r>
                      <a:endParaRPr lang="ru-RU"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1</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2</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3</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4</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5</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6</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7</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8</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9</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10</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2800" dirty="0">
                          <a:effectLst/>
                          <a:latin typeface="Century Gothic" panose="020B0502020202020204" pitchFamily="34" charset="0"/>
                        </a:rPr>
                        <a:t>11</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913396"/>
                  </a:ext>
                </a:extLst>
              </a:tr>
              <a:tr h="703610">
                <a:tc>
                  <a:txBody>
                    <a:bodyPr/>
                    <a:lstStyle/>
                    <a:p>
                      <a:pPr algn="ctr">
                        <a:lnSpc>
                          <a:spcPct val="107000"/>
                        </a:lnSpc>
                        <a:spcAft>
                          <a:spcPts val="800"/>
                        </a:spcAft>
                      </a:pPr>
                      <a:r>
                        <a:rPr lang="ru-RU" sz="2800" dirty="0">
                          <a:effectLst/>
                          <a:latin typeface="Century Gothic" panose="020B0502020202020204" pitchFamily="34" charset="0"/>
                        </a:rPr>
                        <a:t>Ответы</a:t>
                      </a: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610992"/>
                  </a:ext>
                </a:extLst>
              </a:tr>
            </a:tbl>
          </a:graphicData>
        </a:graphic>
      </p:graphicFrame>
    </p:spTree>
    <p:extLst>
      <p:ext uri="{BB962C8B-B14F-4D97-AF65-F5344CB8AC3E}">
        <p14:creationId xmlns:p14="http://schemas.microsoft.com/office/powerpoint/2010/main" val="255448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t="3408" b="19302"/>
          <a:stretch/>
        </p:blipFill>
        <p:spPr>
          <a:xfrm>
            <a:off x="26761" y="142875"/>
            <a:ext cx="9090477" cy="4924426"/>
          </a:xfrm>
          <a:prstGeom prst="rect">
            <a:avLst/>
          </a:prstGeom>
        </p:spPr>
      </p:pic>
    </p:spTree>
    <p:extLst>
      <p:ext uri="{BB962C8B-B14F-4D97-AF65-F5344CB8AC3E}">
        <p14:creationId xmlns:p14="http://schemas.microsoft.com/office/powerpoint/2010/main" val="1982519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0F53E86-D509-72D8-73DE-6A17775F4B5D}"/>
              </a:ext>
            </a:extLst>
          </p:cNvPr>
          <p:cNvPicPr>
            <a:picLocks noChangeAspect="1"/>
          </p:cNvPicPr>
          <p:nvPr/>
        </p:nvPicPr>
        <p:blipFill rotWithShape="1">
          <a:blip r:embed="rId3">
            <a:extLst>
              <a:ext uri="{28A0092B-C50C-407E-A947-70E740481C1C}">
                <a14:useLocalDpi xmlns:a14="http://schemas.microsoft.com/office/drawing/2010/main" val="0"/>
              </a:ext>
            </a:extLst>
          </a:blip>
          <a:srcRect l="243" t="19816" r="-1" b="1478"/>
          <a:stretch/>
        </p:blipFill>
        <p:spPr bwMode="auto">
          <a:xfrm>
            <a:off x="0" y="0"/>
            <a:ext cx="4572000" cy="5143500"/>
          </a:xfrm>
          <a:prstGeom prst="rect">
            <a:avLst/>
          </a:prstGeom>
          <a:noFill/>
        </p:spPr>
      </p:pic>
      <p:graphicFrame>
        <p:nvGraphicFramePr>
          <p:cNvPr id="3" name="Таблица 2">
            <a:extLst>
              <a:ext uri="{FF2B5EF4-FFF2-40B4-BE49-F238E27FC236}">
                <a16:creationId xmlns:a16="http://schemas.microsoft.com/office/drawing/2014/main" id="{7263979F-D2F2-F7CF-E385-5F97978DCFF2}"/>
              </a:ext>
            </a:extLst>
          </p:cNvPr>
          <p:cNvGraphicFramePr>
            <a:graphicFrameLocks noGrp="1"/>
          </p:cNvGraphicFramePr>
          <p:nvPr>
            <p:extLst>
              <p:ext uri="{D42A27DB-BD31-4B8C-83A1-F6EECF244321}">
                <p14:modId xmlns:p14="http://schemas.microsoft.com/office/powerpoint/2010/main" val="2319264439"/>
              </p:ext>
            </p:extLst>
          </p:nvPr>
        </p:nvGraphicFramePr>
        <p:xfrm>
          <a:off x="4666881" y="764339"/>
          <a:ext cx="4382238" cy="4267200"/>
        </p:xfrm>
        <a:graphic>
          <a:graphicData uri="http://schemas.openxmlformats.org/drawingml/2006/table">
            <a:tbl>
              <a:tblPr firstRow="1" firstCol="1" bandRow="1"/>
              <a:tblGrid>
                <a:gridCol w="3149641">
                  <a:extLst>
                    <a:ext uri="{9D8B030D-6E8A-4147-A177-3AD203B41FA5}">
                      <a16:colId xmlns:a16="http://schemas.microsoft.com/office/drawing/2014/main" val="925425786"/>
                    </a:ext>
                  </a:extLst>
                </a:gridCol>
                <a:gridCol w="1232597">
                  <a:extLst>
                    <a:ext uri="{9D8B030D-6E8A-4147-A177-3AD203B41FA5}">
                      <a16:colId xmlns:a16="http://schemas.microsoft.com/office/drawing/2014/main" val="977567351"/>
                    </a:ext>
                  </a:extLst>
                </a:gridCol>
              </a:tblGrid>
              <a:tr h="197301">
                <a:tc>
                  <a:txBody>
                    <a:bodyPr/>
                    <a:lstStyle/>
                    <a:p>
                      <a:pPr algn="ctr">
                        <a:lnSpc>
                          <a:spcPct val="107000"/>
                        </a:lnSpc>
                        <a:spcAft>
                          <a:spcPts val="80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Метапредметные результаты</a:t>
                      </a: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Компонент ФГ</a:t>
                      </a: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826365"/>
                  </a:ext>
                </a:extLst>
              </a:tr>
              <a:tr h="197301">
                <a:tc gridSpan="2">
                  <a:txBody>
                    <a:bodyPr/>
                    <a:lstStyle/>
                    <a:p>
                      <a:pPr algn="ctr">
                        <a:lnSpc>
                          <a:spcPct val="107000"/>
                        </a:lnSpc>
                        <a:spcAft>
                          <a:spcPts val="800"/>
                        </a:spcAft>
                      </a:pPr>
                      <a:r>
                        <a:rPr lang="ru-RU" sz="1200" b="1">
                          <a:effectLst/>
                          <a:latin typeface="Century Gothic" panose="020B0502020202020204" pitchFamily="34" charset="0"/>
                          <a:ea typeface="Calibri" panose="020F0502020204030204" pitchFamily="34" charset="0"/>
                          <a:cs typeface="Times New Roman" panose="02020603050405020304" pitchFamily="18" charset="0"/>
                        </a:rPr>
                        <a:t>Познавательные УУД</a:t>
                      </a:r>
                      <a:endParaRPr lang="ru-RU"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680718201"/>
                  </a:ext>
                </a:extLst>
              </a:tr>
              <a:tr h="3872598">
                <a:tc>
                  <a:txBody>
                    <a:bodyPr/>
                    <a:lstStyle/>
                    <a:p>
                      <a:pPr algn="just">
                        <a:lnSpc>
                          <a:spcPct val="100000"/>
                        </a:lnSpc>
                        <a:spcAft>
                          <a:spcPts val="0"/>
                        </a:spcAft>
                      </a:pPr>
                      <a:r>
                        <a:rPr lang="ru-RU" sz="1200" b="1" dirty="0">
                          <a:effectLst/>
                          <a:latin typeface="Century Gothic" panose="020B0502020202020204" pitchFamily="34" charset="0"/>
                          <a:ea typeface="Calibri" panose="020F0502020204030204" pitchFamily="34" charset="0"/>
                          <a:cs typeface="Times New Roman" panose="02020603050405020304" pitchFamily="18" charset="0"/>
                        </a:rPr>
                        <a:t>Базовые логические действия </a:t>
                      </a:r>
                    </a:p>
                    <a:p>
                      <a:pPr algn="l">
                        <a:lnSpc>
                          <a:spcPct val="100000"/>
                        </a:lnSpc>
                        <a:spcAft>
                          <a:spcPts val="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Умения:</a:t>
                      </a:r>
                    </a:p>
                    <a:p>
                      <a:pPr algn="l">
                        <a:lnSpc>
                          <a:spcPct val="100000"/>
                        </a:lnSpc>
                        <a:spcAft>
                          <a:spcPts val="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 выявлять и характеризовать существенные признаки объектов (явлений); </a:t>
                      </a:r>
                    </a:p>
                    <a:p>
                      <a:pPr algn="l">
                        <a:lnSpc>
                          <a:spcPct val="100000"/>
                        </a:lnSpc>
                        <a:spcAft>
                          <a:spcPts val="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устанавливать существенный признак классификации, основания для обобщения и сравнения, критерии проводимого анализа; </a:t>
                      </a:r>
                    </a:p>
                    <a:p>
                      <a:pPr algn="l">
                        <a:lnSpc>
                          <a:spcPct val="100000"/>
                        </a:lnSpc>
                        <a:spcAft>
                          <a:spcPts val="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с учетом предложенной задачи выявлять закономерности и противоречия в рассматриваемых фактах, данных и наблюдениях; </a:t>
                      </a:r>
                    </a:p>
                    <a:p>
                      <a:pPr algn="l">
                        <a:lnSpc>
                          <a:spcPct val="100000"/>
                        </a:lnSpc>
                        <a:spcAft>
                          <a:spcPts val="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предлагать критерии для выявления закономерностей и противоречий;</a:t>
                      </a:r>
                    </a:p>
                    <a:p>
                      <a:pPr algn="l">
                        <a:lnSpc>
                          <a:spcPct val="100000"/>
                        </a:lnSpc>
                        <a:spcAft>
                          <a:spcPts val="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 выявлять дефициты информации, данных, необходимых для решения поставленной задачи; </a:t>
                      </a:r>
                    </a:p>
                    <a:p>
                      <a:pPr algn="l">
                        <a:lnSpc>
                          <a:spcPct val="100000"/>
                        </a:lnSpc>
                        <a:spcAft>
                          <a:spcPts val="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выявлять причинно-следственные связи при изучении явлений и процессов; </a:t>
                      </a: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1200" dirty="0" smtClean="0">
                          <a:effectLst/>
                          <a:latin typeface="Century Gothic" panose="020B0502020202020204" pitchFamily="34" charset="0"/>
                          <a:ea typeface="Calibri" panose="020F0502020204030204" pitchFamily="34" charset="0"/>
                          <a:cs typeface="Times New Roman" panose="02020603050405020304" pitchFamily="18" charset="0"/>
                        </a:rPr>
                        <a:t>Математическая </a:t>
                      </a:r>
                      <a:r>
                        <a:rPr lang="ru-RU" sz="1200" dirty="0">
                          <a:effectLst/>
                          <a:latin typeface="Century Gothic" panose="020B0502020202020204" pitchFamily="34" charset="0"/>
                          <a:ea typeface="Calibri" panose="020F0502020204030204" pitchFamily="34" charset="0"/>
                          <a:cs typeface="Times New Roman" panose="02020603050405020304" pitchFamily="18" charset="0"/>
                        </a:rPr>
                        <a:t>грамотность</a:t>
                      </a:r>
                    </a:p>
                    <a:p>
                      <a:pPr>
                        <a:lnSpc>
                          <a:spcPct val="107000"/>
                        </a:lnSpc>
                        <a:spcAft>
                          <a:spcPts val="80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Естественнонаучная грамотность</a:t>
                      </a:r>
                    </a:p>
                    <a:p>
                      <a:pPr>
                        <a:lnSpc>
                          <a:spcPct val="107000"/>
                        </a:lnSpc>
                        <a:spcAft>
                          <a:spcPts val="80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1200" dirty="0">
                          <a:effectLst/>
                          <a:latin typeface="Century Gothic" panose="020B0502020202020204" pitchFamily="34" charset="0"/>
                          <a:ea typeface="Calibri" panose="020F0502020204030204" pitchFamily="34" charset="0"/>
                          <a:cs typeface="Times New Roman" panose="02020603050405020304" pitchFamily="18" charset="0"/>
                        </a:rPr>
                        <a:t>Финансовая грамотность</a:t>
                      </a: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719196"/>
                  </a:ext>
                </a:extLst>
              </a:tr>
            </a:tbl>
          </a:graphicData>
        </a:graphic>
      </p:graphicFrame>
      <p:sp>
        <p:nvSpPr>
          <p:cNvPr id="4" name="Прямоугольник 3"/>
          <p:cNvSpPr/>
          <p:nvPr/>
        </p:nvSpPr>
        <p:spPr>
          <a:xfrm>
            <a:off x="4572000" y="55890"/>
            <a:ext cx="4572000" cy="523220"/>
          </a:xfrm>
          <a:prstGeom prst="rect">
            <a:avLst/>
          </a:prstGeom>
        </p:spPr>
        <p:txBody>
          <a:bodyPr>
            <a:spAutoFit/>
          </a:bodyPr>
          <a:lstStyle/>
          <a:p>
            <a:pPr algn="ctr"/>
            <a:r>
              <a:rPr lang="ru-RU" b="1" dirty="0">
                <a:solidFill>
                  <a:srgbClr val="2E5496"/>
                </a:solidFill>
                <a:latin typeface="Century Gothic" panose="020B0502020202020204" pitchFamily="34" charset="0"/>
              </a:rPr>
              <a:t>Соотношение метапредметных результатов и компонентов ФГ</a:t>
            </a:r>
          </a:p>
        </p:txBody>
      </p:sp>
    </p:spTree>
    <p:extLst>
      <p:ext uri="{BB962C8B-B14F-4D97-AF65-F5344CB8AC3E}">
        <p14:creationId xmlns:p14="http://schemas.microsoft.com/office/powerpoint/2010/main" val="1403931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 name="Прямоугольник 1"/>
          <p:cNvSpPr/>
          <p:nvPr/>
        </p:nvSpPr>
        <p:spPr>
          <a:xfrm>
            <a:off x="91440" y="1173480"/>
            <a:ext cx="1341120" cy="1546860"/>
          </a:xfrm>
          <a:prstGeom prst="rect">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9" name="Google Shape;229;p15"/>
          <p:cNvSpPr txBox="1">
            <a:spLocks noGrp="1"/>
          </p:cNvSpPr>
          <p:nvPr>
            <p:ph type="body" idx="1"/>
          </p:nvPr>
        </p:nvSpPr>
        <p:spPr>
          <a:xfrm>
            <a:off x="157215" y="1242060"/>
            <a:ext cx="6822705" cy="2745000"/>
          </a:xfrm>
          <a:prstGeom prst="rect">
            <a:avLst/>
          </a:prstGeom>
        </p:spPr>
        <p:txBody>
          <a:bodyPr spcFirstLastPara="1" wrap="square" lIns="91425" tIns="91425" rIns="91425" bIns="91425" anchor="t" anchorCtr="0">
            <a:noAutofit/>
          </a:bodyPr>
          <a:lstStyle/>
          <a:p>
            <a:pPr>
              <a:lnSpc>
                <a:spcPct val="200000"/>
              </a:lnSpc>
              <a:spcAft>
                <a:spcPts val="450"/>
              </a:spcAft>
            </a:pPr>
            <a:r>
              <a:rPr lang="ru-RU" sz="2800" i="0" dirty="0">
                <a:latin typeface="Century Gothic" panose="020B0502020202020204" pitchFamily="34" charset="0"/>
              </a:rPr>
              <a:t>Экспертиза Рабочей программы</a:t>
            </a:r>
          </a:p>
          <a:p>
            <a:pPr>
              <a:lnSpc>
                <a:spcPct val="200000"/>
              </a:lnSpc>
              <a:spcAft>
                <a:spcPts val="450"/>
              </a:spcAft>
            </a:pPr>
            <a:r>
              <a:rPr lang="ru-RU" sz="2800" i="0" dirty="0">
                <a:latin typeface="Century Gothic" panose="020B0502020202020204" pitchFamily="34" charset="0"/>
              </a:rPr>
              <a:t>Заполнение Чек-листа</a:t>
            </a:r>
          </a:p>
        </p:txBody>
      </p:sp>
      <p:sp>
        <p:nvSpPr>
          <p:cNvPr id="3" name="TextBox 2"/>
          <p:cNvSpPr txBox="1"/>
          <p:nvPr/>
        </p:nvSpPr>
        <p:spPr>
          <a:xfrm>
            <a:off x="3192455" y="238274"/>
            <a:ext cx="2759089" cy="646331"/>
          </a:xfrm>
          <a:prstGeom prst="rect">
            <a:avLst/>
          </a:prstGeom>
          <a:noFill/>
        </p:spPr>
        <p:txBody>
          <a:bodyPr wrap="none" rtlCol="0">
            <a:spAutoFit/>
          </a:bodyPr>
          <a:lstStyle/>
          <a:p>
            <a:r>
              <a:rPr lang="ru-RU" sz="3600" b="1" dirty="0" smtClean="0">
                <a:latin typeface="Century Gothic" panose="020B0502020202020204" pitchFamily="34" charset="0"/>
              </a:rPr>
              <a:t>Практикум</a:t>
            </a:r>
            <a:endParaRPr lang="ru-RU" sz="3600" b="1" dirty="0">
              <a:latin typeface="Century Gothic" panose="020B0502020202020204" pitchFamily="34" charset="0"/>
            </a:endParaRPr>
          </a:p>
        </p:txBody>
      </p:sp>
    </p:spTree>
    <p:extLst>
      <p:ext uri="{BB962C8B-B14F-4D97-AF65-F5344CB8AC3E}">
        <p14:creationId xmlns:p14="http://schemas.microsoft.com/office/powerpoint/2010/main" val="2300547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3" name="TextBox 2"/>
          <p:cNvSpPr txBox="1"/>
          <p:nvPr/>
        </p:nvSpPr>
        <p:spPr>
          <a:xfrm>
            <a:off x="249230" y="438299"/>
            <a:ext cx="5480988" cy="646331"/>
          </a:xfrm>
          <a:prstGeom prst="rect">
            <a:avLst/>
          </a:prstGeom>
          <a:noFill/>
        </p:spPr>
        <p:txBody>
          <a:bodyPr wrap="none" rtlCol="0">
            <a:spAutoFit/>
          </a:bodyPr>
          <a:lstStyle/>
          <a:p>
            <a:r>
              <a:rPr lang="ru-RU" sz="3600" b="1" dirty="0" smtClean="0">
                <a:solidFill>
                  <a:schemeClr val="bg1"/>
                </a:solidFill>
                <a:latin typeface="Century Gothic" panose="020B0502020202020204" pitchFamily="34" charset="0"/>
              </a:rPr>
              <a:t>Заполнение чек-листа</a:t>
            </a:r>
            <a:endParaRPr lang="ru-RU" sz="3600" b="1" dirty="0">
              <a:solidFill>
                <a:schemeClr val="bg1"/>
              </a:solidFill>
              <a:latin typeface="Century Gothic" panose="020B0502020202020204" pitchFamily="34" charset="0"/>
            </a:endParaRPr>
          </a:p>
        </p:txBody>
      </p:sp>
      <p:pic>
        <p:nvPicPr>
          <p:cNvPr id="5" name="Рисунок 4"/>
          <p:cNvPicPr>
            <a:picLocks noChangeAspect="1"/>
          </p:cNvPicPr>
          <p:nvPr/>
        </p:nvPicPr>
        <p:blipFill>
          <a:blip r:embed="rId3"/>
          <a:stretch>
            <a:fillRect/>
          </a:stretch>
        </p:blipFill>
        <p:spPr>
          <a:xfrm>
            <a:off x="709147" y="1200149"/>
            <a:ext cx="7725706" cy="3839037"/>
          </a:xfrm>
          <a:prstGeom prst="rect">
            <a:avLst/>
          </a:prstGeom>
        </p:spPr>
      </p:pic>
    </p:spTree>
    <p:extLst>
      <p:ext uri="{BB962C8B-B14F-4D97-AF65-F5344CB8AC3E}">
        <p14:creationId xmlns:p14="http://schemas.microsoft.com/office/powerpoint/2010/main" val="4258205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3" name="TextBox 2"/>
          <p:cNvSpPr txBox="1"/>
          <p:nvPr/>
        </p:nvSpPr>
        <p:spPr>
          <a:xfrm>
            <a:off x="249230" y="438299"/>
            <a:ext cx="5480988" cy="646331"/>
          </a:xfrm>
          <a:prstGeom prst="rect">
            <a:avLst/>
          </a:prstGeom>
          <a:noFill/>
        </p:spPr>
        <p:txBody>
          <a:bodyPr wrap="none" rtlCol="0">
            <a:spAutoFit/>
          </a:bodyPr>
          <a:lstStyle/>
          <a:p>
            <a:r>
              <a:rPr lang="ru-RU" sz="3600" b="1" dirty="0" smtClean="0">
                <a:solidFill>
                  <a:schemeClr val="bg1"/>
                </a:solidFill>
                <a:latin typeface="Century Gothic" panose="020B0502020202020204" pitchFamily="34" charset="0"/>
              </a:rPr>
              <a:t>Заполнение чек-листа</a:t>
            </a:r>
            <a:endParaRPr lang="ru-RU" sz="3600" b="1" dirty="0">
              <a:solidFill>
                <a:schemeClr val="bg1"/>
              </a:solidFill>
              <a:latin typeface="Century Gothic" panose="020B0502020202020204" pitchFamily="34" charset="0"/>
            </a:endParaRPr>
          </a:p>
        </p:txBody>
      </p:sp>
      <p:pic>
        <p:nvPicPr>
          <p:cNvPr id="2" name="Рисунок 1"/>
          <p:cNvPicPr>
            <a:picLocks noChangeAspect="1"/>
          </p:cNvPicPr>
          <p:nvPr/>
        </p:nvPicPr>
        <p:blipFill>
          <a:blip r:embed="rId3"/>
          <a:stretch>
            <a:fillRect/>
          </a:stretch>
        </p:blipFill>
        <p:spPr>
          <a:xfrm>
            <a:off x="499650" y="1452936"/>
            <a:ext cx="8280000" cy="2861345"/>
          </a:xfrm>
          <a:prstGeom prst="rect">
            <a:avLst/>
          </a:prstGeom>
        </p:spPr>
      </p:pic>
    </p:spTree>
    <p:extLst>
      <p:ext uri="{BB962C8B-B14F-4D97-AF65-F5344CB8AC3E}">
        <p14:creationId xmlns:p14="http://schemas.microsoft.com/office/powerpoint/2010/main" val="32828893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2B69B8-ED7C-4CC2-AF1B-018C7A3DAB0D}"/>
              </a:ext>
            </a:extLst>
          </p:cNvPr>
          <p:cNvSpPr>
            <a:spLocks noGrp="1"/>
          </p:cNvSpPr>
          <p:nvPr>
            <p:ph type="title" idx="4294967295"/>
          </p:nvPr>
        </p:nvSpPr>
        <p:spPr>
          <a:xfrm>
            <a:off x="85460" y="205099"/>
            <a:ext cx="2230452" cy="311284"/>
          </a:xfrm>
        </p:spPr>
        <p:txBody>
          <a:bodyPr>
            <a:normAutofit fontScale="90000"/>
          </a:bodyPr>
          <a:lstStyle/>
          <a:p>
            <a:r>
              <a:rPr lang="ru-RU" sz="1600" b="1" u="sng" dirty="0">
                <a:solidFill>
                  <a:schemeClr val="bg1"/>
                </a:solidFill>
                <a:latin typeface="Century Gothic" panose="020B0502020202020204" pitchFamily="34" charset="0"/>
              </a:rPr>
              <a:t>И в завершение….</a:t>
            </a:r>
          </a:p>
        </p:txBody>
      </p:sp>
      <p:sp>
        <p:nvSpPr>
          <p:cNvPr id="4" name="Объект 2">
            <a:extLst>
              <a:ext uri="{FF2B5EF4-FFF2-40B4-BE49-F238E27FC236}">
                <a16:creationId xmlns:a16="http://schemas.microsoft.com/office/drawing/2014/main" id="{0B50799F-C40C-4396-B7CA-71577E018061}"/>
              </a:ext>
            </a:extLst>
          </p:cNvPr>
          <p:cNvSpPr txBox="1">
            <a:spLocks/>
          </p:cNvSpPr>
          <p:nvPr/>
        </p:nvSpPr>
        <p:spPr>
          <a:xfrm>
            <a:off x="2529555" y="4648912"/>
            <a:ext cx="6383709" cy="280943"/>
          </a:xfrm>
          <a:prstGeom prst="rect">
            <a:avLst/>
          </a:prstGeom>
        </p:spPr>
        <p:txBody>
          <a:bodyPr vert="horz" lIns="68580" tIns="34290" rIns="68580" bIns="3429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783">
              <a:lnSpc>
                <a:spcPct val="100000"/>
              </a:lnSpc>
              <a:spcBef>
                <a:spcPts val="900"/>
              </a:spcBef>
              <a:spcAft>
                <a:spcPts val="900"/>
              </a:spcAft>
              <a:buClrTx/>
              <a:buNone/>
            </a:pPr>
            <a:r>
              <a:rPr lang="ru-RU" sz="1600" b="1" dirty="0">
                <a:latin typeface="Century Gothic" panose="020B0502020202020204" pitchFamily="34" charset="0"/>
              </a:rPr>
              <a:t>Листы рефлексии, пожалуйста, сдайте модераторам</a:t>
            </a:r>
          </a:p>
        </p:txBody>
      </p:sp>
      <p:grpSp>
        <p:nvGrpSpPr>
          <p:cNvPr id="10" name="Google Shape;376;p25"/>
          <p:cNvGrpSpPr/>
          <p:nvPr/>
        </p:nvGrpSpPr>
        <p:grpSpPr>
          <a:xfrm>
            <a:off x="341244" y="199202"/>
            <a:ext cx="8367209" cy="1911728"/>
            <a:chOff x="185742" y="1287960"/>
            <a:chExt cx="8044527" cy="2067200"/>
          </a:xfrm>
        </p:grpSpPr>
        <p:sp>
          <p:nvSpPr>
            <p:cNvPr id="11" name="Google Shape;377;p25"/>
            <p:cNvSpPr/>
            <p:nvPr/>
          </p:nvSpPr>
          <p:spPr>
            <a:xfrm>
              <a:off x="6978450" y="1287960"/>
              <a:ext cx="1243800" cy="41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78;p25"/>
            <p:cNvSpPr/>
            <p:nvPr/>
          </p:nvSpPr>
          <p:spPr>
            <a:xfrm rot="10800000" flipH="1">
              <a:off x="1423250" y="1697050"/>
              <a:ext cx="5566500" cy="1243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 name="Google Shape;379;p25"/>
            <p:cNvSpPr/>
            <p:nvPr/>
          </p:nvSpPr>
          <p:spPr>
            <a:xfrm rot="10800000" flipH="1">
              <a:off x="6986470" y="1697043"/>
              <a:ext cx="1243800" cy="12438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4" name="Google Shape;380;p25"/>
            <p:cNvSpPr/>
            <p:nvPr/>
          </p:nvSpPr>
          <p:spPr>
            <a:xfrm flipH="1">
              <a:off x="185742" y="1697043"/>
              <a:ext cx="1243800" cy="12438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5" name="Google Shape;381;p25"/>
            <p:cNvSpPr/>
            <p:nvPr/>
          </p:nvSpPr>
          <p:spPr>
            <a:xfrm rot="10800000">
              <a:off x="185748" y="2940860"/>
              <a:ext cx="1243800" cy="41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 name="Прямоугольник 4"/>
          <p:cNvSpPr/>
          <p:nvPr/>
        </p:nvSpPr>
        <p:spPr>
          <a:xfrm>
            <a:off x="1543825" y="548577"/>
            <a:ext cx="6509441" cy="1200329"/>
          </a:xfrm>
          <a:prstGeom prst="rect">
            <a:avLst/>
          </a:prstGeom>
        </p:spPr>
        <p:txBody>
          <a:bodyPr wrap="square">
            <a:spAutoFit/>
          </a:bodyPr>
          <a:lstStyle/>
          <a:p>
            <a:r>
              <a:rPr lang="ru-RU" sz="1800" dirty="0">
                <a:latin typeface="Century Gothic" panose="020B0502020202020204" pitchFamily="34" charset="0"/>
              </a:rPr>
              <a:t>Назовите </a:t>
            </a:r>
            <a:r>
              <a:rPr lang="ru-RU" sz="1800" b="1" dirty="0">
                <a:latin typeface="Century Gothic" panose="020B0502020202020204" pitchFamily="34" charset="0"/>
              </a:rPr>
              <a:t>три мероприятия</a:t>
            </a:r>
            <a:r>
              <a:rPr lang="ru-RU" sz="1800" dirty="0">
                <a:latin typeface="Century Gothic" panose="020B0502020202020204" pitchFamily="34" charset="0"/>
              </a:rPr>
              <a:t>, которые Вы обязательно включите в план работы методического объединения, чтобы каждый участник образовательных отношений присвоил смыслы обновленных ФГОС</a:t>
            </a:r>
          </a:p>
        </p:txBody>
      </p:sp>
      <p:grpSp>
        <p:nvGrpSpPr>
          <p:cNvPr id="16" name="Google Shape;376;p25"/>
          <p:cNvGrpSpPr/>
          <p:nvPr/>
        </p:nvGrpSpPr>
        <p:grpSpPr>
          <a:xfrm>
            <a:off x="341244" y="2050158"/>
            <a:ext cx="8367209" cy="1303171"/>
            <a:chOff x="185742" y="1287960"/>
            <a:chExt cx="8044527" cy="2067200"/>
          </a:xfrm>
        </p:grpSpPr>
        <p:sp>
          <p:nvSpPr>
            <p:cNvPr id="17" name="Google Shape;377;p25"/>
            <p:cNvSpPr/>
            <p:nvPr/>
          </p:nvSpPr>
          <p:spPr>
            <a:xfrm>
              <a:off x="6978450" y="1287960"/>
              <a:ext cx="1243800" cy="41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rot="10800000" flipH="1">
              <a:off x="1423250" y="1697050"/>
              <a:ext cx="5566500" cy="1243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2" name="Прямоугольник 21"/>
          <p:cNvSpPr/>
          <p:nvPr/>
        </p:nvSpPr>
        <p:spPr>
          <a:xfrm>
            <a:off x="1643276" y="2356749"/>
            <a:ext cx="5832675" cy="646331"/>
          </a:xfrm>
          <a:prstGeom prst="rect">
            <a:avLst/>
          </a:prstGeom>
        </p:spPr>
        <p:txBody>
          <a:bodyPr wrap="square">
            <a:spAutoFit/>
          </a:bodyPr>
          <a:lstStyle/>
          <a:p>
            <a:r>
              <a:rPr lang="ru-RU" sz="1800" dirty="0">
                <a:latin typeface="Century Gothic" panose="020B0502020202020204" pitchFamily="34" charset="0"/>
              </a:rPr>
              <a:t>Назовите </a:t>
            </a:r>
            <a:r>
              <a:rPr lang="ru-RU" sz="1800" b="1" dirty="0">
                <a:latin typeface="Century Gothic" panose="020B0502020202020204" pitchFamily="34" charset="0"/>
              </a:rPr>
              <a:t>три проблемы</a:t>
            </a:r>
            <a:r>
              <a:rPr lang="ru-RU" sz="1800" dirty="0">
                <a:latin typeface="Century Gothic" panose="020B0502020202020204" pitchFamily="34" charset="0"/>
              </a:rPr>
              <a:t>, которые Вам удалось решить в ходе нашей встречи</a:t>
            </a:r>
          </a:p>
        </p:txBody>
      </p:sp>
      <p:grpSp>
        <p:nvGrpSpPr>
          <p:cNvPr id="30" name="Группа 29"/>
          <p:cNvGrpSpPr/>
          <p:nvPr/>
        </p:nvGrpSpPr>
        <p:grpSpPr>
          <a:xfrm>
            <a:off x="341244" y="3305671"/>
            <a:ext cx="8367210" cy="1303171"/>
            <a:chOff x="953485" y="3199775"/>
            <a:chExt cx="8044527" cy="1303171"/>
          </a:xfrm>
        </p:grpSpPr>
        <p:grpSp>
          <p:nvGrpSpPr>
            <p:cNvPr id="23" name="Google Shape;376;p25"/>
            <p:cNvGrpSpPr/>
            <p:nvPr/>
          </p:nvGrpSpPr>
          <p:grpSpPr>
            <a:xfrm>
              <a:off x="953485" y="3199775"/>
              <a:ext cx="8044527" cy="1303171"/>
              <a:chOff x="185742" y="1287960"/>
              <a:chExt cx="8044527" cy="2067200"/>
            </a:xfrm>
          </p:grpSpPr>
          <p:sp>
            <p:nvSpPr>
              <p:cNvPr id="24" name="Google Shape;377;p25"/>
              <p:cNvSpPr/>
              <p:nvPr/>
            </p:nvSpPr>
            <p:spPr>
              <a:xfrm>
                <a:off x="6978450" y="1287960"/>
                <a:ext cx="1243800" cy="41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5" name="Google Shape;378;p25"/>
              <p:cNvSpPr/>
              <p:nvPr/>
            </p:nvSpPr>
            <p:spPr>
              <a:xfrm rot="10800000" flipH="1">
                <a:off x="1423250" y="1697050"/>
                <a:ext cx="5566500" cy="1243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6" name="Google Shape;379;p25"/>
              <p:cNvSpPr/>
              <p:nvPr/>
            </p:nvSpPr>
            <p:spPr>
              <a:xfrm rot="10800000" flipH="1">
                <a:off x="6986470" y="1697043"/>
                <a:ext cx="1243800" cy="12438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7" name="Google Shape;380;p25"/>
              <p:cNvSpPr/>
              <p:nvPr/>
            </p:nvSpPr>
            <p:spPr>
              <a:xfrm flipH="1">
                <a:off x="185742" y="1697043"/>
                <a:ext cx="1243800" cy="12438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8" name="Google Shape;381;p25"/>
              <p:cNvSpPr/>
              <p:nvPr/>
            </p:nvSpPr>
            <p:spPr>
              <a:xfrm rot="10800000">
                <a:off x="185748" y="2940860"/>
                <a:ext cx="1243800" cy="41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9" name="Прямоугольник 28"/>
            <p:cNvSpPr/>
            <p:nvPr/>
          </p:nvSpPr>
          <p:spPr>
            <a:xfrm>
              <a:off x="2190992" y="3548416"/>
              <a:ext cx="5574520" cy="646331"/>
            </a:xfrm>
            <a:prstGeom prst="rect">
              <a:avLst/>
            </a:prstGeom>
          </p:spPr>
          <p:txBody>
            <a:bodyPr wrap="square">
              <a:spAutoFit/>
            </a:bodyPr>
            <a:lstStyle/>
            <a:p>
              <a:r>
                <a:rPr lang="ru-RU" sz="1800" dirty="0">
                  <a:latin typeface="Century Gothic" panose="020B0502020202020204" pitchFamily="34" charset="0"/>
                </a:rPr>
                <a:t>Назовите </a:t>
              </a:r>
              <a:r>
                <a:rPr lang="ru-RU" sz="1800" b="1" dirty="0">
                  <a:latin typeface="Century Gothic" panose="020B0502020202020204" pitchFamily="34" charset="0"/>
                </a:rPr>
                <a:t>три </a:t>
              </a:r>
              <a:r>
                <a:rPr lang="ru-RU" sz="1800" b="1" dirty="0" smtClean="0">
                  <a:latin typeface="Century Gothic" panose="020B0502020202020204" pitchFamily="34" charset="0"/>
                </a:rPr>
                <a:t>первых шага</a:t>
              </a:r>
              <a:r>
                <a:rPr lang="ru-RU" sz="1800" dirty="0" smtClean="0">
                  <a:latin typeface="Century Gothic" panose="020B0502020202020204" pitchFamily="34" charset="0"/>
                </a:rPr>
                <a:t>, которые Вы сделаете, вернувшись в своё ОУ</a:t>
              </a:r>
              <a:endParaRPr lang="ru-RU" sz="1800" dirty="0">
                <a:latin typeface="Century Gothic" panose="020B0502020202020204" pitchFamily="34" charset="0"/>
              </a:endParaRPr>
            </a:p>
          </p:txBody>
        </p:sp>
      </p:grpSp>
    </p:spTree>
    <p:extLst>
      <p:ext uri="{BB962C8B-B14F-4D97-AF65-F5344CB8AC3E}">
        <p14:creationId xmlns:p14="http://schemas.microsoft.com/office/powerpoint/2010/main" val="35726096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2B69B8-ED7C-4CC2-AF1B-018C7A3DAB0D}"/>
              </a:ext>
            </a:extLst>
          </p:cNvPr>
          <p:cNvSpPr>
            <a:spLocks noGrp="1"/>
          </p:cNvSpPr>
          <p:nvPr>
            <p:ph type="ctrTitle"/>
          </p:nvPr>
        </p:nvSpPr>
        <p:spPr>
          <a:xfrm>
            <a:off x="249964" y="0"/>
            <a:ext cx="5367900" cy="1085316"/>
          </a:xfrm>
        </p:spPr>
        <p:txBody>
          <a:bodyPr>
            <a:normAutofit/>
          </a:bodyPr>
          <a:lstStyle/>
          <a:p>
            <a:r>
              <a:rPr lang="ru-RU" sz="2800" b="1" u="sng" dirty="0">
                <a:solidFill>
                  <a:schemeClr val="tx2">
                    <a:lumMod val="10000"/>
                  </a:schemeClr>
                </a:solidFill>
                <a:latin typeface="Century Gothic" panose="020B0502020202020204" pitchFamily="34" charset="0"/>
              </a:rPr>
              <a:t>И в завершение….</a:t>
            </a:r>
          </a:p>
        </p:txBody>
      </p:sp>
      <p:sp>
        <p:nvSpPr>
          <p:cNvPr id="3" name="Объект 2">
            <a:extLst>
              <a:ext uri="{FF2B5EF4-FFF2-40B4-BE49-F238E27FC236}">
                <a16:creationId xmlns:a16="http://schemas.microsoft.com/office/drawing/2014/main" id="{0B50799F-C40C-4396-B7CA-71577E018061}"/>
              </a:ext>
            </a:extLst>
          </p:cNvPr>
          <p:cNvSpPr>
            <a:spLocks noGrp="1"/>
          </p:cNvSpPr>
          <p:nvPr>
            <p:ph idx="4294967295"/>
          </p:nvPr>
        </p:nvSpPr>
        <p:spPr>
          <a:xfrm>
            <a:off x="435836" y="2315908"/>
            <a:ext cx="6067514" cy="545863"/>
          </a:xfrm>
        </p:spPr>
        <p:txBody>
          <a:bodyPr anchor="ctr">
            <a:noAutofit/>
          </a:bodyPr>
          <a:lstStyle/>
          <a:p>
            <a:pPr marL="0" indent="0" algn="ctr">
              <a:lnSpc>
                <a:spcPct val="100000"/>
              </a:lnSpc>
              <a:spcBef>
                <a:spcPts val="900"/>
              </a:spcBef>
              <a:spcAft>
                <a:spcPts val="900"/>
              </a:spcAft>
              <a:buNone/>
            </a:pPr>
            <a:r>
              <a:rPr lang="ru-RU" sz="3600" b="1" dirty="0" smtClean="0">
                <a:solidFill>
                  <a:schemeClr val="bg1"/>
                </a:solidFill>
                <a:latin typeface="Century Gothic" panose="020B0502020202020204" pitchFamily="34" charset="0"/>
              </a:rPr>
              <a:t>Ваш </a:t>
            </a:r>
            <a:r>
              <a:rPr lang="ru-RU" sz="3600" b="1" dirty="0">
                <a:solidFill>
                  <a:schemeClr val="bg1"/>
                </a:solidFill>
                <a:latin typeface="Century Gothic" panose="020B0502020202020204" pitchFamily="34" charset="0"/>
              </a:rPr>
              <a:t>вопрос – м</a:t>
            </a:r>
            <a:r>
              <a:rPr lang="ru-RU" sz="3600" b="1" dirty="0" smtClean="0">
                <a:solidFill>
                  <a:schemeClr val="bg1"/>
                </a:solidFill>
                <a:latin typeface="Century Gothic" panose="020B0502020202020204" pitchFamily="34" charset="0"/>
              </a:rPr>
              <a:t>ой </a:t>
            </a:r>
            <a:r>
              <a:rPr lang="ru-RU" sz="3600" b="1" dirty="0">
                <a:solidFill>
                  <a:schemeClr val="bg1"/>
                </a:solidFill>
                <a:latin typeface="Century Gothic" panose="020B0502020202020204" pitchFamily="34" charset="0"/>
              </a:rPr>
              <a:t>ответ</a:t>
            </a:r>
          </a:p>
        </p:txBody>
      </p:sp>
    </p:spTree>
    <p:extLst>
      <p:ext uri="{BB962C8B-B14F-4D97-AF65-F5344CB8AC3E}">
        <p14:creationId xmlns:p14="http://schemas.microsoft.com/office/powerpoint/2010/main" val="561529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olyakovNV\Desktop\pngtree-teachers-day-teacher-illustration-small-fresh-png-image_26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04554"/>
            <a:ext cx="3286126" cy="1848446"/>
          </a:xfrm>
          <a:prstGeom prst="roundRect">
            <a:avLst>
              <a:gd name="adj" fmla="val 4167"/>
            </a:avLst>
          </a:prstGeom>
          <a:solidFill>
            <a:srgbClr val="FFFFFF"/>
          </a:solidFill>
          <a:ln w="76200" cap="sq">
            <a:noFill/>
            <a:miter lim="800000"/>
          </a:ln>
          <a:effectLst/>
          <a:extLst/>
        </p:spPr>
      </p:pic>
      <p:sp>
        <p:nvSpPr>
          <p:cNvPr id="5" name="Google Shape;356;p24"/>
          <p:cNvSpPr/>
          <p:nvPr/>
        </p:nvSpPr>
        <p:spPr>
          <a:xfrm>
            <a:off x="4572000" y="1200150"/>
            <a:ext cx="3152775" cy="1504950"/>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Прямоугольник 2"/>
          <p:cNvSpPr/>
          <p:nvPr/>
        </p:nvSpPr>
        <p:spPr>
          <a:xfrm>
            <a:off x="171449" y="68923"/>
            <a:ext cx="4276726" cy="49888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ru-RU" sz="1600" b="1" dirty="0">
                <a:solidFill>
                  <a:schemeClr val="bg2">
                    <a:lumMod val="50000"/>
                  </a:schemeClr>
                </a:solidFill>
                <a:latin typeface="Century Gothic" panose="020B0502020202020204" pitchFamily="34" charset="0"/>
              </a:rPr>
              <a:t>А что значит </a:t>
            </a:r>
            <a:r>
              <a:rPr lang="ru-RU" sz="1600" b="1" dirty="0" smtClean="0">
                <a:solidFill>
                  <a:schemeClr val="bg2">
                    <a:lumMod val="50000"/>
                  </a:schemeClr>
                </a:solidFill>
                <a:latin typeface="Century Gothic" panose="020B0502020202020204" pitchFamily="34" charset="0"/>
              </a:rPr>
              <a:t>географом быть?</a:t>
            </a:r>
          </a:p>
          <a:p>
            <a:r>
              <a:rPr lang="ru-RU" sz="1600" b="1" dirty="0" smtClean="0">
                <a:solidFill>
                  <a:schemeClr val="bg2">
                    <a:lumMod val="50000"/>
                  </a:schemeClr>
                </a:solidFill>
                <a:latin typeface="Century Gothic" panose="020B0502020202020204" pitchFamily="34" charset="0"/>
              </a:rPr>
              <a:t>Это </a:t>
            </a:r>
            <a:r>
              <a:rPr lang="ru-RU" sz="1600" b="1" dirty="0">
                <a:solidFill>
                  <a:schemeClr val="bg2">
                    <a:lumMod val="50000"/>
                  </a:schemeClr>
                </a:solidFill>
                <a:latin typeface="Century Gothic" panose="020B0502020202020204" pitchFamily="34" charset="0"/>
              </a:rPr>
              <a:t>карчу отлично знать!</a:t>
            </a:r>
          </a:p>
          <a:p>
            <a:r>
              <a:rPr lang="ru-RU" sz="1600" b="1" dirty="0">
                <a:solidFill>
                  <a:schemeClr val="bg2">
                    <a:lumMod val="50000"/>
                  </a:schemeClr>
                </a:solidFill>
                <a:latin typeface="Century Gothic" panose="020B0502020202020204" pitchFamily="34" charset="0"/>
              </a:rPr>
              <a:t>Предмет свой не только любить,</a:t>
            </a:r>
          </a:p>
          <a:p>
            <a:r>
              <a:rPr lang="ru-RU" sz="1600" b="1" dirty="0">
                <a:solidFill>
                  <a:schemeClr val="bg2">
                    <a:lumMod val="50000"/>
                  </a:schemeClr>
                </a:solidFill>
                <a:latin typeface="Century Gothic" panose="020B0502020202020204" pitchFamily="34" charset="0"/>
              </a:rPr>
              <a:t>Л уметь его детям подать!</a:t>
            </a:r>
          </a:p>
          <a:p>
            <a:r>
              <a:rPr lang="ru-RU" sz="1600" b="1" dirty="0">
                <a:solidFill>
                  <a:schemeClr val="bg2">
                    <a:lumMod val="50000"/>
                  </a:schemeClr>
                </a:solidFill>
                <a:latin typeface="Century Gothic" panose="020B0502020202020204" pitchFamily="34" charset="0"/>
              </a:rPr>
              <a:t>И их повести за собой </a:t>
            </a:r>
            <a:endParaRPr lang="ru-RU" sz="1600" b="1" dirty="0" smtClean="0">
              <a:solidFill>
                <a:schemeClr val="bg2">
                  <a:lumMod val="50000"/>
                </a:schemeClr>
              </a:solidFill>
              <a:latin typeface="Century Gothic" panose="020B0502020202020204" pitchFamily="34" charset="0"/>
            </a:endParaRPr>
          </a:p>
          <a:p>
            <a:r>
              <a:rPr lang="ru-RU" sz="1600" b="1" dirty="0" smtClean="0">
                <a:solidFill>
                  <a:schemeClr val="bg2">
                    <a:lumMod val="50000"/>
                  </a:schemeClr>
                </a:solidFill>
                <a:latin typeface="Century Gothic" panose="020B0502020202020204" pitchFamily="34" charset="0"/>
              </a:rPr>
              <a:t>В мир </a:t>
            </a:r>
            <a:r>
              <a:rPr lang="ru-RU" sz="1600" b="1" dirty="0">
                <a:solidFill>
                  <a:schemeClr val="bg2">
                    <a:lumMod val="50000"/>
                  </a:schemeClr>
                </a:solidFill>
                <a:latin typeface="Century Gothic" panose="020B0502020202020204" pitchFamily="34" charset="0"/>
              </a:rPr>
              <a:t>природы такой прекрасный. </a:t>
            </a:r>
            <a:endParaRPr lang="ru-RU" sz="1600" b="1" dirty="0" smtClean="0">
              <a:solidFill>
                <a:schemeClr val="bg2">
                  <a:lumMod val="50000"/>
                </a:schemeClr>
              </a:solidFill>
              <a:latin typeface="Century Gothic" panose="020B0502020202020204" pitchFamily="34" charset="0"/>
            </a:endParaRPr>
          </a:p>
          <a:p>
            <a:r>
              <a:rPr lang="ru-RU" sz="1600" b="1" dirty="0" smtClean="0">
                <a:solidFill>
                  <a:schemeClr val="bg2">
                    <a:lumMod val="50000"/>
                  </a:schemeClr>
                </a:solidFill>
                <a:latin typeface="Century Gothic" panose="020B0502020202020204" pitchFamily="34" charset="0"/>
              </a:rPr>
              <a:t>Чтоб </a:t>
            </a:r>
            <a:r>
              <a:rPr lang="ru-RU" sz="1600" b="1" dirty="0">
                <a:solidFill>
                  <a:schemeClr val="bg2">
                    <a:lumMod val="50000"/>
                  </a:schemeClr>
                </a:solidFill>
                <a:latin typeface="Century Gothic" panose="020B0502020202020204" pitchFamily="34" charset="0"/>
              </a:rPr>
              <a:t>любовь к планете родной </a:t>
            </a:r>
            <a:endParaRPr lang="ru-RU" sz="1600" b="1" dirty="0" smtClean="0">
              <a:solidFill>
                <a:schemeClr val="bg2">
                  <a:lumMod val="50000"/>
                </a:schemeClr>
              </a:solidFill>
              <a:latin typeface="Century Gothic" panose="020B0502020202020204" pitchFamily="34" charset="0"/>
            </a:endParaRPr>
          </a:p>
          <a:p>
            <a:r>
              <a:rPr lang="ru-RU" sz="1600" b="1" dirty="0" smtClean="0">
                <a:solidFill>
                  <a:schemeClr val="bg2">
                    <a:lumMod val="50000"/>
                  </a:schemeClr>
                </a:solidFill>
                <a:latin typeface="Century Gothic" panose="020B0502020202020204" pitchFamily="34" charset="0"/>
              </a:rPr>
              <a:t>Не </a:t>
            </a:r>
            <a:r>
              <a:rPr lang="ru-RU" sz="1600" b="1" dirty="0">
                <a:solidFill>
                  <a:schemeClr val="bg2">
                    <a:lumMod val="50000"/>
                  </a:schemeClr>
                </a:solidFill>
                <a:latin typeface="Century Gothic" panose="020B0502020202020204" pitchFamily="34" charset="0"/>
              </a:rPr>
              <a:t>стала редкостью Книги Красной</a:t>
            </a:r>
            <a:r>
              <a:rPr lang="ru-RU" sz="1600" b="1" dirty="0" smtClean="0">
                <a:solidFill>
                  <a:schemeClr val="bg2">
                    <a:lumMod val="50000"/>
                  </a:schemeClr>
                </a:solidFill>
                <a:latin typeface="Century Gothic" panose="020B0502020202020204" pitchFamily="34" charset="0"/>
              </a:rPr>
              <a:t>!</a:t>
            </a:r>
          </a:p>
          <a:p>
            <a:r>
              <a:rPr lang="ru-RU" sz="1600" b="1" dirty="0" smtClean="0">
                <a:solidFill>
                  <a:schemeClr val="bg2">
                    <a:lumMod val="50000"/>
                  </a:schemeClr>
                </a:solidFill>
                <a:latin typeface="Century Gothic" panose="020B0502020202020204" pitchFamily="34" charset="0"/>
              </a:rPr>
              <a:t>Что </a:t>
            </a:r>
            <a:r>
              <a:rPr lang="ru-RU" sz="1600" b="1" dirty="0">
                <a:solidFill>
                  <a:schemeClr val="bg2">
                    <a:lumMod val="50000"/>
                  </a:schemeClr>
                </a:solidFill>
                <a:latin typeface="Century Gothic" panose="020B0502020202020204" pitchFamily="34" charset="0"/>
              </a:rPr>
              <a:t>значит географом</a:t>
            </a:r>
            <a:r>
              <a:rPr lang="ru-RU" sz="1600" b="1" dirty="0" smtClean="0">
                <a:solidFill>
                  <a:schemeClr val="bg2">
                    <a:lumMod val="50000"/>
                  </a:schemeClr>
                </a:solidFill>
                <a:latin typeface="Century Gothic" panose="020B0502020202020204" pitchFamily="34" charset="0"/>
              </a:rPr>
              <a:t> быть?</a:t>
            </a:r>
          </a:p>
          <a:p>
            <a:r>
              <a:rPr lang="ru-RU" sz="1600" b="1" dirty="0" smtClean="0">
                <a:solidFill>
                  <a:schemeClr val="bg2">
                    <a:lumMod val="50000"/>
                  </a:schemeClr>
                </a:solidFill>
                <a:latin typeface="Century Gothic" panose="020B0502020202020204" pitchFamily="34" charset="0"/>
              </a:rPr>
              <a:t>Это </a:t>
            </a:r>
            <a:r>
              <a:rPr lang="ru-RU" sz="1600" b="1" dirty="0">
                <a:solidFill>
                  <a:schemeClr val="bg2">
                    <a:lumMod val="50000"/>
                  </a:schemeClr>
                </a:solidFill>
                <a:latin typeface="Century Gothic" panose="020B0502020202020204" pitchFamily="34" charset="0"/>
              </a:rPr>
              <a:t>юным всегда оставаться!</a:t>
            </a:r>
          </a:p>
          <a:p>
            <a:r>
              <a:rPr lang="ru-RU" sz="1600" b="1" dirty="0">
                <a:solidFill>
                  <a:schemeClr val="bg2">
                    <a:lumMod val="50000"/>
                  </a:schemeClr>
                </a:solidFill>
                <a:latin typeface="Century Gothic" panose="020B0502020202020204" pitchFamily="34" charset="0"/>
              </a:rPr>
              <a:t>Это значит уметь удивить </a:t>
            </a:r>
            <a:endParaRPr lang="ru-RU" sz="1600" b="1" dirty="0" smtClean="0">
              <a:solidFill>
                <a:schemeClr val="bg2">
                  <a:lumMod val="50000"/>
                </a:schemeClr>
              </a:solidFill>
              <a:latin typeface="Century Gothic" panose="020B0502020202020204" pitchFamily="34" charset="0"/>
            </a:endParaRPr>
          </a:p>
          <a:p>
            <a:r>
              <a:rPr lang="ru-RU" sz="1600" b="1" dirty="0" smtClean="0">
                <a:solidFill>
                  <a:schemeClr val="bg2">
                    <a:lumMod val="50000"/>
                  </a:schemeClr>
                </a:solidFill>
                <a:latin typeface="Century Gothic" panose="020B0502020202020204" pitchFamily="34" charset="0"/>
              </a:rPr>
              <a:t>И </a:t>
            </a:r>
            <a:r>
              <a:rPr lang="ru-RU" sz="1600" b="1" dirty="0">
                <a:solidFill>
                  <a:schemeClr val="bg2">
                    <a:lumMod val="50000"/>
                  </a:schemeClr>
                </a:solidFill>
                <a:latin typeface="Century Gothic" panose="020B0502020202020204" pitchFamily="34" charset="0"/>
              </a:rPr>
              <a:t>уметь самому удивляться!</a:t>
            </a:r>
          </a:p>
          <a:p>
            <a:r>
              <a:rPr lang="ru-RU" sz="1600" b="1" dirty="0">
                <a:solidFill>
                  <a:schemeClr val="bg2">
                    <a:lumMod val="50000"/>
                  </a:schemeClr>
                </a:solidFill>
                <a:latin typeface="Century Gothic" panose="020B0502020202020204" pitchFamily="34" charset="0"/>
              </a:rPr>
              <a:t>Это легким быть на </a:t>
            </a:r>
            <a:r>
              <a:rPr lang="ru-RU" sz="1600" b="1" dirty="0" smtClean="0">
                <a:solidFill>
                  <a:schemeClr val="bg2">
                    <a:lumMod val="50000"/>
                  </a:schemeClr>
                </a:solidFill>
                <a:latin typeface="Century Gothic" panose="020B0502020202020204" pitchFamily="34" charset="0"/>
              </a:rPr>
              <a:t>подъём </a:t>
            </a:r>
          </a:p>
          <a:p>
            <a:r>
              <a:rPr lang="ru-RU" sz="1600" b="1" dirty="0" smtClean="0">
                <a:solidFill>
                  <a:schemeClr val="bg2">
                    <a:lumMod val="50000"/>
                  </a:schemeClr>
                </a:solidFill>
                <a:latin typeface="Century Gothic" panose="020B0502020202020204" pitchFamily="34" charset="0"/>
              </a:rPr>
              <a:t>И </a:t>
            </a:r>
            <a:r>
              <a:rPr lang="ru-RU" sz="1600" b="1" dirty="0">
                <a:solidFill>
                  <a:schemeClr val="bg2">
                    <a:lumMod val="50000"/>
                  </a:schemeClr>
                </a:solidFill>
                <a:latin typeface="Century Gothic" panose="020B0502020202020204" pitchFamily="34" charset="0"/>
              </a:rPr>
              <a:t>с наукой в ногу шагать.</a:t>
            </a:r>
          </a:p>
          <a:p>
            <a:r>
              <a:rPr lang="ru-RU" sz="1600" b="1" dirty="0" smtClean="0">
                <a:solidFill>
                  <a:schemeClr val="bg2">
                    <a:lumMod val="50000"/>
                  </a:schemeClr>
                </a:solidFill>
                <a:latin typeface="Century Gothic" panose="020B0502020202020204" pitchFamily="34" charset="0"/>
              </a:rPr>
              <a:t>Стремясь </a:t>
            </a:r>
            <a:r>
              <a:rPr lang="ru-RU" sz="1600" b="1" dirty="0">
                <a:solidFill>
                  <a:schemeClr val="bg2">
                    <a:lumMod val="50000"/>
                  </a:schemeClr>
                </a:solidFill>
                <a:latin typeface="Century Gothic" panose="020B0502020202020204" pitchFamily="34" charset="0"/>
              </a:rPr>
              <a:t>на уроке своем </a:t>
            </a:r>
            <a:endParaRPr lang="ru-RU" sz="1600" b="1" dirty="0" smtClean="0">
              <a:solidFill>
                <a:schemeClr val="bg2">
                  <a:lumMod val="50000"/>
                </a:schemeClr>
              </a:solidFill>
              <a:latin typeface="Century Gothic" panose="020B0502020202020204" pitchFamily="34" charset="0"/>
            </a:endParaRPr>
          </a:p>
          <a:p>
            <a:r>
              <a:rPr lang="ru-RU" sz="1600" b="1" dirty="0" smtClean="0">
                <a:solidFill>
                  <a:schemeClr val="bg2">
                    <a:lumMod val="50000"/>
                  </a:schemeClr>
                </a:solidFill>
                <a:latin typeface="Century Gothic" panose="020B0502020202020204" pitchFamily="34" charset="0"/>
              </a:rPr>
              <a:t>Что-то </a:t>
            </a:r>
            <a:r>
              <a:rPr lang="ru-RU" sz="1600" b="1" dirty="0">
                <a:solidFill>
                  <a:schemeClr val="bg2">
                    <a:lumMod val="50000"/>
                  </a:schemeClr>
                </a:solidFill>
                <a:latin typeface="Century Gothic" panose="020B0502020202020204" pitchFamily="34" charset="0"/>
              </a:rPr>
              <a:t>каждый раз открывать!</a:t>
            </a:r>
          </a:p>
          <a:p>
            <a:r>
              <a:rPr lang="ru-RU" sz="1600" b="1" dirty="0" smtClean="0">
                <a:solidFill>
                  <a:schemeClr val="bg2">
                    <a:lumMod val="50000"/>
                  </a:schemeClr>
                </a:solidFill>
                <a:latin typeface="Century Gothic" panose="020B0502020202020204" pitchFamily="34" charset="0"/>
              </a:rPr>
              <a:t>И </a:t>
            </a:r>
            <a:r>
              <a:rPr lang="ru-RU" sz="1600" b="1" dirty="0">
                <a:solidFill>
                  <a:schemeClr val="bg2">
                    <a:lumMod val="50000"/>
                  </a:schemeClr>
                </a:solidFill>
                <a:latin typeface="Century Gothic" panose="020B0502020202020204" pitchFamily="34" charset="0"/>
              </a:rPr>
              <a:t>если таким хоть </a:t>
            </a:r>
            <a:r>
              <a:rPr lang="ru-RU" sz="1600" b="1" dirty="0" smtClean="0">
                <a:solidFill>
                  <a:schemeClr val="bg2">
                    <a:lumMod val="50000"/>
                  </a:schemeClr>
                </a:solidFill>
                <a:latin typeface="Century Gothic" panose="020B0502020202020204" pitchFamily="34" charset="0"/>
              </a:rPr>
              <a:t>немного</a:t>
            </a:r>
          </a:p>
          <a:p>
            <a:r>
              <a:rPr lang="ru-RU" sz="1600" b="1" dirty="0" smtClean="0">
                <a:solidFill>
                  <a:schemeClr val="bg2">
                    <a:lumMod val="50000"/>
                  </a:schemeClr>
                </a:solidFill>
                <a:latin typeface="Century Gothic" panose="020B0502020202020204" pitchFamily="34" charset="0"/>
              </a:rPr>
              <a:t>Стремитесь </a:t>
            </a:r>
            <a:r>
              <a:rPr lang="ru-RU" sz="1600" b="1" dirty="0">
                <a:solidFill>
                  <a:schemeClr val="bg2">
                    <a:lumMod val="50000"/>
                  </a:schemeClr>
                </a:solidFill>
                <a:latin typeface="Century Gothic" panose="020B0502020202020204" pitchFamily="34" charset="0"/>
              </a:rPr>
              <a:t>вы быть в идеале.</a:t>
            </a:r>
          </a:p>
          <a:p>
            <a:r>
              <a:rPr lang="ru-RU" sz="1600" b="1" dirty="0">
                <a:solidFill>
                  <a:schemeClr val="bg2">
                    <a:lumMod val="50000"/>
                  </a:schemeClr>
                </a:solidFill>
                <a:latin typeface="Century Gothic" panose="020B0502020202020204" pitchFamily="34" charset="0"/>
              </a:rPr>
              <a:t>Вы верно избрали дорогу!</a:t>
            </a:r>
          </a:p>
          <a:p>
            <a:r>
              <a:rPr lang="ru-RU" sz="1600" b="1" dirty="0">
                <a:solidFill>
                  <a:schemeClr val="bg2">
                    <a:lumMod val="50000"/>
                  </a:schemeClr>
                </a:solidFill>
                <a:latin typeface="Century Gothic" panose="020B0502020202020204" pitchFamily="34" charset="0"/>
              </a:rPr>
              <a:t>И вам наша песня в </a:t>
            </a:r>
            <a:r>
              <a:rPr lang="ru-RU" sz="1600" b="1" dirty="0" smtClean="0">
                <a:solidFill>
                  <a:schemeClr val="bg2">
                    <a:lumMod val="50000"/>
                  </a:schemeClr>
                </a:solidFill>
                <a:latin typeface="Century Gothic" panose="020B0502020202020204" pitchFamily="34" charset="0"/>
              </a:rPr>
              <a:t>финале!</a:t>
            </a:r>
            <a:endParaRPr lang="ru-RU" sz="1600"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057990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485"/>
        <p:cNvGrpSpPr/>
        <p:nvPr/>
      </p:nvGrpSpPr>
      <p:grpSpPr>
        <a:xfrm>
          <a:off x="0" y="0"/>
          <a:ext cx="0" cy="0"/>
          <a:chOff x="0" y="0"/>
          <a:chExt cx="0" cy="0"/>
        </a:xfrm>
      </p:grpSpPr>
      <p:sp>
        <p:nvSpPr>
          <p:cNvPr id="2" name="Прямоугольник 1"/>
          <p:cNvSpPr/>
          <p:nvPr/>
        </p:nvSpPr>
        <p:spPr>
          <a:xfrm>
            <a:off x="227067" y="3333286"/>
            <a:ext cx="1678309" cy="1600438"/>
          </a:xfrm>
          <a:prstGeom prst="rect">
            <a:avLst/>
          </a:prstGeom>
        </p:spPr>
        <p:txBody>
          <a:bodyPr wrap="square">
            <a:spAutoFit/>
          </a:bodyPr>
          <a:lstStyle/>
          <a:p>
            <a:pPr algn="ctr"/>
            <a:r>
              <a:rPr lang="ru-RU" dirty="0">
                <a:latin typeface="Century Gothic" panose="020B0502020202020204" pitchFamily="34" charset="0"/>
              </a:rPr>
              <a:t>Примерные рабочие программы по предметам обязательной части учебного плана</a:t>
            </a:r>
            <a:endParaRPr lang="ru-RU" dirty="0"/>
          </a:p>
        </p:txBody>
      </p:sp>
      <p:sp>
        <p:nvSpPr>
          <p:cNvPr id="3" name="Прямоугольник 2"/>
          <p:cNvSpPr/>
          <p:nvPr/>
        </p:nvSpPr>
        <p:spPr>
          <a:xfrm>
            <a:off x="2120639" y="3333286"/>
            <a:ext cx="1323033" cy="738664"/>
          </a:xfrm>
          <a:prstGeom prst="rect">
            <a:avLst/>
          </a:prstGeom>
        </p:spPr>
        <p:txBody>
          <a:bodyPr wrap="square">
            <a:spAutoFit/>
          </a:bodyPr>
          <a:lstStyle/>
          <a:p>
            <a:pPr algn="ctr"/>
            <a:r>
              <a:rPr lang="ru-RU" dirty="0">
                <a:latin typeface="Century Gothic" panose="020B0502020202020204" pitchFamily="34" charset="0"/>
              </a:rPr>
              <a:t>Конструктор рабочих программ</a:t>
            </a:r>
            <a:endParaRPr lang="ru-RU" dirty="0"/>
          </a:p>
        </p:txBody>
      </p:sp>
      <p:sp>
        <p:nvSpPr>
          <p:cNvPr id="4" name="Прямоугольник 3"/>
          <p:cNvSpPr/>
          <p:nvPr/>
        </p:nvSpPr>
        <p:spPr>
          <a:xfrm>
            <a:off x="3797039" y="3333286"/>
            <a:ext cx="1534482" cy="738664"/>
          </a:xfrm>
          <a:prstGeom prst="rect">
            <a:avLst/>
          </a:prstGeom>
        </p:spPr>
        <p:txBody>
          <a:bodyPr wrap="square">
            <a:spAutoFit/>
          </a:bodyPr>
          <a:lstStyle/>
          <a:p>
            <a:pPr algn="ctr"/>
            <a:r>
              <a:rPr lang="ru-RU" dirty="0">
                <a:latin typeface="Century Gothic" panose="020B0502020202020204" pitchFamily="34" charset="0"/>
              </a:rPr>
              <a:t>Методические </a:t>
            </a:r>
            <a:r>
              <a:rPr lang="ru-RU" dirty="0" err="1">
                <a:latin typeface="Century Gothic" panose="020B0502020202020204" pitchFamily="34" charset="0"/>
              </a:rPr>
              <a:t>видеоуроки</a:t>
            </a:r>
            <a:r>
              <a:rPr lang="ru-RU" dirty="0">
                <a:latin typeface="Century Gothic" panose="020B0502020202020204" pitchFamily="34" charset="0"/>
              </a:rPr>
              <a:t> для педагогов</a:t>
            </a:r>
            <a:endParaRPr lang="ru-RU" dirty="0"/>
          </a:p>
        </p:txBody>
      </p:sp>
      <p:sp>
        <p:nvSpPr>
          <p:cNvPr id="5" name="Прямоугольник 4"/>
          <p:cNvSpPr/>
          <p:nvPr/>
        </p:nvSpPr>
        <p:spPr>
          <a:xfrm>
            <a:off x="5415275" y="3333286"/>
            <a:ext cx="1862259" cy="1384995"/>
          </a:xfrm>
          <a:prstGeom prst="rect">
            <a:avLst/>
          </a:prstGeom>
        </p:spPr>
        <p:txBody>
          <a:bodyPr wrap="square">
            <a:spAutoFit/>
          </a:bodyPr>
          <a:lstStyle/>
          <a:p>
            <a:pPr algn="ctr"/>
            <a:r>
              <a:rPr lang="ru-RU" dirty="0">
                <a:latin typeface="Century Gothic" panose="020B0502020202020204" pitchFamily="34" charset="0"/>
              </a:rPr>
              <a:t>Учебные пособия, посвященные актуальным вопросам обновления </a:t>
            </a:r>
            <a:r>
              <a:rPr lang="ru-RU" dirty="0" smtClean="0">
                <a:latin typeface="Century Gothic" panose="020B0502020202020204" pitchFamily="34" charset="0"/>
              </a:rPr>
              <a:t>ФГОС </a:t>
            </a:r>
            <a:r>
              <a:rPr lang="ru-RU" dirty="0">
                <a:latin typeface="Century Gothic" panose="020B0502020202020204" pitchFamily="34" charset="0"/>
              </a:rPr>
              <a:t>НОО и ООО</a:t>
            </a:r>
            <a:endParaRPr lang="ru-RU" dirty="0"/>
          </a:p>
        </p:txBody>
      </p:sp>
      <p:sp>
        <p:nvSpPr>
          <p:cNvPr id="17" name="Прямоугольник 16"/>
          <p:cNvSpPr/>
          <p:nvPr/>
        </p:nvSpPr>
        <p:spPr>
          <a:xfrm>
            <a:off x="7355567" y="3333286"/>
            <a:ext cx="1591339" cy="307777"/>
          </a:xfrm>
          <a:prstGeom prst="rect">
            <a:avLst/>
          </a:prstGeom>
        </p:spPr>
        <p:txBody>
          <a:bodyPr wrap="square">
            <a:spAutoFit/>
          </a:bodyPr>
          <a:lstStyle/>
          <a:p>
            <a:pPr algn="ctr"/>
            <a:r>
              <a:rPr lang="ru-RU" dirty="0">
                <a:latin typeface="Century Gothic" panose="020B0502020202020204" pitchFamily="34" charset="0"/>
              </a:rPr>
              <a:t> Горячая линия</a:t>
            </a:r>
            <a:endParaRPr lang="ru-RU" dirty="0"/>
          </a:p>
        </p:txBody>
      </p:sp>
      <p:pic>
        <p:nvPicPr>
          <p:cNvPr id="1028" name="Picture 4" descr="http://qrcoder.ru/code/?https%3A%2F%2Fedsoo.ru%2FMetodicheskie_videouroki.htm&amp;3&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244" y="1687501"/>
            <a:ext cx="1283617" cy="1283617"/>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486;p32"/>
          <p:cNvSpPr/>
          <p:nvPr/>
        </p:nvSpPr>
        <p:spPr>
          <a:xfrm>
            <a:off x="3791317" y="1459653"/>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26" name="Google Shape;486;p32"/>
          <p:cNvSpPr/>
          <p:nvPr/>
        </p:nvSpPr>
        <p:spPr>
          <a:xfrm>
            <a:off x="2009192" y="1459652"/>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27" name="Google Shape;486;p32"/>
          <p:cNvSpPr/>
          <p:nvPr/>
        </p:nvSpPr>
        <p:spPr>
          <a:xfrm>
            <a:off x="227067" y="1459652"/>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28" name="Google Shape;486;p32"/>
          <p:cNvSpPr/>
          <p:nvPr/>
        </p:nvSpPr>
        <p:spPr>
          <a:xfrm>
            <a:off x="7355567" y="1459652"/>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29" name="Google Shape;486;p32"/>
          <p:cNvSpPr/>
          <p:nvPr/>
        </p:nvSpPr>
        <p:spPr>
          <a:xfrm>
            <a:off x="5573442" y="1459652"/>
            <a:ext cx="1510882" cy="1767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pic>
        <p:nvPicPr>
          <p:cNvPr id="6" name="Picture 4" descr="http://qrcoder.ru/code/?https%3A%2F%2Fedsoo.ru%2Fconstructor%2F&amp;3&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639" y="1700649"/>
            <a:ext cx="1285199" cy="1285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qrcoder.ru/code/?https%3A%2F%2Fedsoo.ru%2FPrimernie_rabochie_progra.htm&amp;3&a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08" y="1700649"/>
            <a:ext cx="1285200" cy="1285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qrcoder.ru/code/?https%3A%2F%2Fedsoo.ru%2FMetodicheskie_posobiya.htm&amp;3&am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6283" y="1679697"/>
            <a:ext cx="1285200" cy="1285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qrcoder.ru/code/?https%3A%2F%2Fedsoo.ru%2FGoryachaya_liniya_po_vop.htm&amp;3&am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2058" y="1679697"/>
            <a:ext cx="1285200" cy="1285200"/>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9"/>
          <p:cNvSpPr>
            <a:spLocks noGrp="1"/>
          </p:cNvSpPr>
          <p:nvPr>
            <p:ph type="title"/>
          </p:nvPr>
        </p:nvSpPr>
        <p:spPr>
          <a:xfrm>
            <a:off x="570435" y="394659"/>
            <a:ext cx="5258400" cy="766200"/>
          </a:xfrm>
        </p:spPr>
        <p:txBody>
          <a:bodyPr/>
          <a:lstStyle/>
          <a:p>
            <a:r>
              <a:rPr lang="ru-RU" sz="2800" dirty="0" smtClean="0">
                <a:latin typeface="Century Gothic" panose="020B0502020202020204" pitchFamily="34" charset="0"/>
              </a:rPr>
              <a:t>Методическая поддержка</a:t>
            </a:r>
            <a:endParaRPr lang="ru-RU" sz="2800" dirty="0">
              <a:latin typeface="Century Gothic" panose="020B0502020202020204" pitchFamily="34" charset="0"/>
            </a:endParaRPr>
          </a:p>
        </p:txBody>
      </p:sp>
      <p:pic>
        <p:nvPicPr>
          <p:cNvPr id="11" name="Рисунок 10"/>
          <p:cNvPicPr>
            <a:picLocks noChangeAspect="1"/>
          </p:cNvPicPr>
          <p:nvPr/>
        </p:nvPicPr>
        <p:blipFill>
          <a:blip r:embed="rId8"/>
          <a:stretch>
            <a:fillRect/>
          </a:stretch>
        </p:blipFill>
        <p:spPr>
          <a:xfrm>
            <a:off x="6278336" y="4644580"/>
            <a:ext cx="2865664" cy="490755"/>
          </a:xfrm>
          <a:prstGeom prst="rect">
            <a:avLst/>
          </a:prstGeom>
        </p:spPr>
      </p:pic>
      <p:sp>
        <p:nvSpPr>
          <p:cNvPr id="7" name="Прямоугольник 6"/>
          <p:cNvSpPr/>
          <p:nvPr/>
        </p:nvSpPr>
        <p:spPr>
          <a:xfrm>
            <a:off x="-8164" y="20148"/>
            <a:ext cx="6694714" cy="292388"/>
          </a:xfrm>
          <a:prstGeom prst="rect">
            <a:avLst/>
          </a:prstGeom>
        </p:spPr>
        <p:txBody>
          <a:bodyPr wrap="square">
            <a:spAutoFit/>
          </a:bodyPr>
          <a:lstStyle/>
          <a:p>
            <a:pPr algn="ctr"/>
            <a:r>
              <a:rPr lang="ru-RU" sz="1300" dirty="0">
                <a:latin typeface="Century Gothic" panose="020B0502020202020204" pitchFamily="34" charset="0"/>
              </a:rPr>
              <a:t>Августовский профессионально-общественный форум «Призвание – 2022»</a:t>
            </a:r>
            <a:endParaRPr lang="ru-RU" sz="1300" dirty="0"/>
          </a:p>
        </p:txBody>
      </p:sp>
      <p:pic>
        <p:nvPicPr>
          <p:cNvPr id="20" name="Рисунок 19"/>
          <p:cNvPicPr>
            <a:picLocks noChangeAspect="1"/>
          </p:cNvPicPr>
          <p:nvPr/>
        </p:nvPicPr>
        <p:blipFill>
          <a:blip r:embed="rId9"/>
          <a:stretch>
            <a:fillRect/>
          </a:stretch>
        </p:blipFill>
        <p:spPr>
          <a:xfrm>
            <a:off x="7656073" y="134547"/>
            <a:ext cx="1290833" cy="869660"/>
          </a:xfrm>
          <a:prstGeom prst="rect">
            <a:avLst/>
          </a:prstGeom>
        </p:spPr>
      </p:pic>
    </p:spTree>
    <p:extLst>
      <p:ext uri="{BB962C8B-B14F-4D97-AF65-F5344CB8AC3E}">
        <p14:creationId xmlns:p14="http://schemas.microsoft.com/office/powerpoint/2010/main" val="3742891663"/>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8580" y="392575"/>
            <a:ext cx="6766560" cy="766200"/>
          </a:xfrm>
        </p:spPr>
        <p:txBody>
          <a:bodyPr/>
          <a:lstStyle/>
          <a:p>
            <a:r>
              <a:rPr lang="ru-RU" dirty="0">
                <a:latin typeface="Century Gothic" panose="020B0502020202020204" pitchFamily="34" charset="0"/>
                <a:ea typeface="Calibri" panose="020F0502020204030204" pitchFamily="34" charset="0"/>
                <a:cs typeface="Times New Roman" panose="02020603050405020304" pitchFamily="18" charset="0"/>
              </a:rPr>
              <a:t>1. Отличительными особенностями обновленных ФГОС </a:t>
            </a:r>
            <a:r>
              <a:rPr lang="ru-RU" dirty="0" smtClean="0">
                <a:latin typeface="Century Gothic" panose="020B0502020202020204" pitchFamily="34" charset="0"/>
                <a:ea typeface="Calibri" panose="020F0502020204030204" pitchFamily="34" charset="0"/>
                <a:cs typeface="Times New Roman" panose="02020603050405020304" pitchFamily="18" charset="0"/>
              </a:rPr>
              <a:t>являются:</a:t>
            </a:r>
            <a:endParaRPr lang="ru-RU" dirty="0">
              <a:latin typeface="Century Gothic" panose="020B0502020202020204" pitchFamily="34" charset="0"/>
            </a:endParaRPr>
          </a:p>
        </p:txBody>
      </p:sp>
      <p:sp>
        <p:nvSpPr>
          <p:cNvPr id="8" name="Прямоугольник 7"/>
          <p:cNvSpPr/>
          <p:nvPr/>
        </p:nvSpPr>
        <p:spPr>
          <a:xfrm>
            <a:off x="403860" y="1577476"/>
            <a:ext cx="8176260" cy="2554545"/>
          </a:xfrm>
          <a:prstGeom prst="rect">
            <a:avLst/>
          </a:prstGeom>
        </p:spPr>
        <p:txBody>
          <a:bodyPr wrap="square">
            <a:spAutoFit/>
          </a:bodyPr>
          <a:lstStyle/>
          <a:p>
            <a:pPr marL="457200" lvl="0" indent="-457200">
              <a:buFont typeface="+mj-lt"/>
              <a:buAutoNum type="alphaLcParenR"/>
            </a:pPr>
            <a:r>
              <a:rPr lang="ru-RU" sz="2000" dirty="0">
                <a:latin typeface="Century Gothic" panose="020B0502020202020204" pitchFamily="34" charset="0"/>
              </a:rPr>
              <a:t>конкретизированные формулировки предметных, метапредметных, личностных результатов обучения</a:t>
            </a:r>
          </a:p>
          <a:p>
            <a:pPr marL="457200" lvl="0" indent="-457200">
              <a:buFont typeface="+mj-lt"/>
              <a:buAutoNum type="alphaLcParenR"/>
            </a:pPr>
            <a:r>
              <a:rPr lang="ru-RU" sz="2000" dirty="0">
                <a:latin typeface="Century Gothic" panose="020B0502020202020204" pitchFamily="34" charset="0"/>
              </a:rPr>
              <a:t>представление результатов освоения образовательной программы в категориях системно-</a:t>
            </a:r>
            <a:r>
              <a:rPr lang="ru-RU" sz="2000" dirty="0" err="1">
                <a:latin typeface="Century Gothic" panose="020B0502020202020204" pitchFamily="34" charset="0"/>
              </a:rPr>
              <a:t>деятельностного</a:t>
            </a:r>
            <a:r>
              <a:rPr lang="ru-RU" sz="2000" dirty="0">
                <a:latin typeface="Century Gothic" panose="020B0502020202020204" pitchFamily="34" charset="0"/>
              </a:rPr>
              <a:t> подхода</a:t>
            </a:r>
          </a:p>
          <a:p>
            <a:pPr marL="457200" lvl="0" indent="-457200">
              <a:buFont typeface="+mj-lt"/>
              <a:buAutoNum type="alphaLcParenR"/>
            </a:pPr>
            <a:r>
              <a:rPr lang="ru-RU" sz="2000" dirty="0">
                <a:latin typeface="Century Gothic" panose="020B0502020202020204" pitchFamily="34" charset="0"/>
              </a:rPr>
              <a:t>наличие требований к структуре программ, условиям реализации программ, результатам освоения программ </a:t>
            </a:r>
          </a:p>
          <a:p>
            <a:pPr marL="457200" lvl="0" indent="-457200">
              <a:buFont typeface="+mj-lt"/>
              <a:buAutoNum type="alphaLcParenR"/>
            </a:pPr>
            <a:r>
              <a:rPr lang="ru-RU" sz="2000" dirty="0">
                <a:latin typeface="Century Gothic" panose="020B0502020202020204" pitchFamily="34" charset="0"/>
              </a:rPr>
              <a:t>вариативность сроков реализации программ </a:t>
            </a:r>
          </a:p>
        </p:txBody>
      </p:sp>
      <p:sp>
        <p:nvSpPr>
          <p:cNvPr id="2" name="Овал 1"/>
          <p:cNvSpPr/>
          <p:nvPr/>
        </p:nvSpPr>
        <p:spPr>
          <a:xfrm>
            <a:off x="334010" y="157747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Tree>
    <p:extLst>
      <p:ext uri="{BB962C8B-B14F-4D97-AF65-F5344CB8AC3E}">
        <p14:creationId xmlns:p14="http://schemas.microsoft.com/office/powerpoint/2010/main" val="3734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42874" y="392575"/>
            <a:ext cx="6654165" cy="766200"/>
          </a:xfrm>
        </p:spPr>
        <p:txBody>
          <a:bodyPr/>
          <a:lstStyle/>
          <a:p>
            <a:pPr lvl="0"/>
            <a:r>
              <a:rPr lang="ru-RU" dirty="0" smtClean="0">
                <a:latin typeface="Century Gothic" panose="020B0502020202020204" pitchFamily="34" charset="0"/>
                <a:ea typeface="Calibri" panose="020F0502020204030204" pitchFamily="34" charset="0"/>
                <a:cs typeface="Times New Roman" panose="02020603050405020304" pitchFamily="18" charset="0"/>
              </a:rPr>
              <a:t>2. </a:t>
            </a:r>
            <a:r>
              <a:rPr lang="ru-RU" dirty="0" smtClean="0">
                <a:latin typeface="Century Gothic" panose="020B0502020202020204" pitchFamily="34" charset="0"/>
              </a:rPr>
              <a:t>Какой </a:t>
            </a:r>
            <a:r>
              <a:rPr lang="ru-RU" dirty="0">
                <a:latin typeface="Century Gothic" panose="020B0502020202020204" pitchFamily="34" charset="0"/>
              </a:rPr>
              <a:t>подход лежит в основе ФГОС </a:t>
            </a:r>
            <a:r>
              <a:rPr lang="ru-RU" dirty="0" smtClean="0">
                <a:latin typeface="Century Gothic" panose="020B0502020202020204" pitchFamily="34" charset="0"/>
              </a:rPr>
              <a:t>2021?:</a:t>
            </a:r>
            <a:endParaRPr lang="ru-RU" dirty="0">
              <a:latin typeface="Century Gothic" panose="020B0502020202020204" pitchFamily="34" charset="0"/>
            </a:endParaRPr>
          </a:p>
        </p:txBody>
      </p:sp>
      <p:sp>
        <p:nvSpPr>
          <p:cNvPr id="8" name="Прямоугольник 7"/>
          <p:cNvSpPr/>
          <p:nvPr/>
        </p:nvSpPr>
        <p:spPr>
          <a:xfrm>
            <a:off x="403860" y="1577476"/>
            <a:ext cx="8176260" cy="2246769"/>
          </a:xfrm>
          <a:prstGeom prst="rect">
            <a:avLst/>
          </a:prstGeom>
        </p:spPr>
        <p:txBody>
          <a:bodyPr wrap="square">
            <a:spAutoFit/>
          </a:bodyPr>
          <a:lstStyle/>
          <a:p>
            <a:pPr marL="342900" lvl="0" indent="-342900">
              <a:buFont typeface="+mj-lt"/>
              <a:buAutoNum type="alphaLcParenR"/>
            </a:pPr>
            <a:r>
              <a:rPr lang="ru-RU" sz="2000" dirty="0" smtClean="0">
                <a:latin typeface="Century Gothic" panose="020B0502020202020204" pitchFamily="34" charset="0"/>
              </a:rPr>
              <a:t>субъект-субъектный</a:t>
            </a:r>
          </a:p>
          <a:p>
            <a:pPr marL="342900" lvl="0" indent="-342900">
              <a:buFont typeface="+mj-lt"/>
              <a:buAutoNum type="alphaLcParenR"/>
            </a:pPr>
            <a:endParaRPr lang="ru-RU" sz="2000" dirty="0">
              <a:latin typeface="Century Gothic" panose="020B0502020202020204" pitchFamily="34" charset="0"/>
            </a:endParaRPr>
          </a:p>
          <a:p>
            <a:pPr marL="342900" lvl="0" indent="-342900">
              <a:buFont typeface="+mj-lt"/>
              <a:buAutoNum type="alphaLcParenR"/>
            </a:pPr>
            <a:r>
              <a:rPr lang="ru-RU" sz="2000" dirty="0" err="1" smtClean="0">
                <a:latin typeface="Century Gothic" panose="020B0502020202020204" pitchFamily="34" charset="0"/>
              </a:rPr>
              <a:t>Знаниевый</a:t>
            </a:r>
            <a:endParaRPr lang="ru-RU" sz="2000" dirty="0" smtClean="0">
              <a:latin typeface="Century Gothic" panose="020B0502020202020204" pitchFamily="34" charset="0"/>
            </a:endParaRPr>
          </a:p>
          <a:p>
            <a:pPr marL="342900" lvl="0" indent="-342900">
              <a:buFont typeface="+mj-lt"/>
              <a:buAutoNum type="alphaLcParenR"/>
            </a:pPr>
            <a:endParaRPr lang="ru-RU" sz="2000" dirty="0" smtClean="0">
              <a:latin typeface="Century Gothic" panose="020B0502020202020204" pitchFamily="34" charset="0"/>
            </a:endParaRPr>
          </a:p>
          <a:p>
            <a:pPr marL="342900" lvl="0" indent="-342900">
              <a:buFont typeface="+mj-lt"/>
              <a:buAutoNum type="alphaLcParenR"/>
            </a:pPr>
            <a:r>
              <a:rPr lang="ru-RU" sz="2000" dirty="0" smtClean="0">
                <a:latin typeface="Century Gothic" panose="020B0502020202020204" pitchFamily="34" charset="0"/>
              </a:rPr>
              <a:t>Системный</a:t>
            </a:r>
          </a:p>
          <a:p>
            <a:pPr marL="342900" lvl="0" indent="-342900">
              <a:buFont typeface="+mj-lt"/>
              <a:buAutoNum type="alphaLcParenR"/>
            </a:pPr>
            <a:endParaRPr lang="ru-RU" sz="2000" dirty="0" smtClean="0">
              <a:latin typeface="Century Gothic" panose="020B0502020202020204" pitchFamily="34" charset="0"/>
            </a:endParaRPr>
          </a:p>
          <a:p>
            <a:pPr marL="342900" lvl="0" indent="-342900">
              <a:buFont typeface="+mj-lt"/>
              <a:buAutoNum type="alphaLcParenR"/>
            </a:pPr>
            <a:r>
              <a:rPr lang="ru-RU" sz="2000" dirty="0" smtClean="0">
                <a:latin typeface="Century Gothic" panose="020B0502020202020204" pitchFamily="34" charset="0"/>
              </a:rPr>
              <a:t>системно-</a:t>
            </a:r>
            <a:r>
              <a:rPr lang="ru-RU" sz="2000" dirty="0" err="1" smtClean="0">
                <a:latin typeface="Century Gothic" panose="020B0502020202020204" pitchFamily="34" charset="0"/>
              </a:rPr>
              <a:t>деятельностный</a:t>
            </a:r>
            <a:endParaRPr lang="ru-RU" sz="2000" dirty="0">
              <a:latin typeface="Century Gothic" panose="020B0502020202020204" pitchFamily="34" charset="0"/>
            </a:endParaRPr>
          </a:p>
        </p:txBody>
      </p:sp>
      <p:sp>
        <p:nvSpPr>
          <p:cNvPr id="4" name="Овал 3"/>
          <p:cNvSpPr/>
          <p:nvPr/>
        </p:nvSpPr>
        <p:spPr>
          <a:xfrm>
            <a:off x="321310" y="3395164"/>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Tree>
    <p:extLst>
      <p:ext uri="{BB962C8B-B14F-4D97-AF65-F5344CB8AC3E}">
        <p14:creationId xmlns:p14="http://schemas.microsoft.com/office/powerpoint/2010/main" val="23984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7630" y="392575"/>
            <a:ext cx="6766560" cy="766200"/>
          </a:xfrm>
        </p:spPr>
        <p:txBody>
          <a:bodyPr/>
          <a:lstStyle/>
          <a:p>
            <a:r>
              <a:rPr lang="ru-RU" sz="1900" dirty="0">
                <a:latin typeface="Century Gothic" panose="020B0502020202020204" pitchFamily="34" charset="0"/>
              </a:rPr>
              <a:t>3. Требования к результатам освоения программ основного общего образования представлены </a:t>
            </a:r>
            <a:r>
              <a:rPr lang="ru-RU" sz="1900" dirty="0" smtClean="0">
                <a:latin typeface="Century Gothic" panose="020B0502020202020204" pitchFamily="34" charset="0"/>
              </a:rPr>
              <a:t>в:</a:t>
            </a:r>
            <a:endParaRPr lang="ru-RU" sz="1900" dirty="0">
              <a:latin typeface="Century Gothic" panose="020B0502020202020204" pitchFamily="34" charset="0"/>
            </a:endParaRPr>
          </a:p>
        </p:txBody>
      </p:sp>
      <p:sp>
        <p:nvSpPr>
          <p:cNvPr id="8" name="Прямоугольник 7"/>
          <p:cNvSpPr/>
          <p:nvPr/>
        </p:nvSpPr>
        <p:spPr>
          <a:xfrm>
            <a:off x="403860" y="1577476"/>
            <a:ext cx="8176260" cy="2246769"/>
          </a:xfrm>
          <a:prstGeom prst="rect">
            <a:avLst/>
          </a:prstGeom>
        </p:spPr>
        <p:txBody>
          <a:bodyPr wrap="square">
            <a:spAutoFit/>
          </a:bodyPr>
          <a:lstStyle/>
          <a:p>
            <a:pPr marL="457200" lvl="0" indent="-457200">
              <a:buFont typeface="+mj-lt"/>
              <a:buAutoNum type="alphaLcParenR"/>
            </a:pPr>
            <a:r>
              <a:rPr lang="ru-RU" sz="2000" dirty="0">
                <a:latin typeface="Century Gothic" panose="020B0502020202020204" pitchFamily="34" charset="0"/>
              </a:rPr>
              <a:t>ФГОС </a:t>
            </a:r>
            <a:r>
              <a:rPr lang="ru-RU" sz="2000" dirty="0" smtClean="0">
                <a:latin typeface="Century Gothic" panose="020B0502020202020204" pitchFamily="34" charset="0"/>
              </a:rPr>
              <a:t>2021</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примерных рабочих </a:t>
            </a:r>
            <a:r>
              <a:rPr lang="ru-RU" sz="2000" dirty="0" smtClean="0">
                <a:latin typeface="Century Gothic" panose="020B0502020202020204" pitchFamily="34" charset="0"/>
              </a:rPr>
              <a:t>программах</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универсальном </a:t>
            </a:r>
            <a:r>
              <a:rPr lang="ru-RU" sz="2000" dirty="0" smtClean="0">
                <a:latin typeface="Century Gothic" panose="020B0502020202020204" pitchFamily="34" charset="0"/>
              </a:rPr>
              <a:t>кодификаторе</a:t>
            </a:r>
          </a:p>
          <a:p>
            <a:pPr marL="457200" lvl="0" indent="-457200">
              <a:buFont typeface="+mj-lt"/>
              <a:buAutoNum type="alphaLcParenR"/>
            </a:pPr>
            <a:endParaRPr lang="ru-RU" sz="2000" dirty="0">
              <a:latin typeface="Century Gothic" panose="020B0502020202020204" pitchFamily="34" charset="0"/>
            </a:endParaRPr>
          </a:p>
          <a:p>
            <a:pPr marL="457200" lvl="0" indent="-457200">
              <a:buFont typeface="+mj-lt"/>
              <a:buAutoNum type="alphaLcParenR"/>
            </a:pPr>
            <a:r>
              <a:rPr lang="ru-RU" sz="2000" dirty="0">
                <a:latin typeface="Century Gothic" panose="020B0502020202020204" pitchFamily="34" charset="0"/>
              </a:rPr>
              <a:t>примерных основных образовательных программах</a:t>
            </a:r>
          </a:p>
        </p:txBody>
      </p:sp>
      <p:sp>
        <p:nvSpPr>
          <p:cNvPr id="4" name="Овал 3"/>
          <p:cNvSpPr/>
          <p:nvPr/>
        </p:nvSpPr>
        <p:spPr>
          <a:xfrm>
            <a:off x="334010" y="157747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Tree>
    <p:extLst>
      <p:ext uri="{BB962C8B-B14F-4D97-AF65-F5344CB8AC3E}">
        <p14:creationId xmlns:p14="http://schemas.microsoft.com/office/powerpoint/2010/main" val="9466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95250" y="392575"/>
            <a:ext cx="6701790" cy="766200"/>
          </a:xfrm>
        </p:spPr>
        <p:txBody>
          <a:bodyPr/>
          <a:lstStyle/>
          <a:p>
            <a:pPr lvl="0"/>
            <a:r>
              <a:rPr lang="ru-RU" dirty="0" smtClean="0">
                <a:latin typeface="Century Gothic" panose="020B0502020202020204" pitchFamily="34" charset="0"/>
              </a:rPr>
              <a:t>4. Целевыми группами ФГОС 2021 НОО, ООО являются:</a:t>
            </a:r>
            <a:endParaRPr lang="ru-RU" dirty="0">
              <a:latin typeface="Century Gothic" panose="020B0502020202020204" pitchFamily="34" charset="0"/>
            </a:endParaRPr>
          </a:p>
        </p:txBody>
      </p:sp>
      <p:sp>
        <p:nvSpPr>
          <p:cNvPr id="8" name="Прямоугольник 7"/>
          <p:cNvSpPr/>
          <p:nvPr/>
        </p:nvSpPr>
        <p:spPr>
          <a:xfrm>
            <a:off x="403860" y="1577476"/>
            <a:ext cx="8176260" cy="2862322"/>
          </a:xfrm>
          <a:prstGeom prst="rect">
            <a:avLst/>
          </a:prstGeom>
        </p:spPr>
        <p:txBody>
          <a:bodyPr wrap="square">
            <a:spAutoFit/>
          </a:bodyPr>
          <a:lstStyle/>
          <a:p>
            <a:pPr marL="457200" lvl="0" indent="-457200">
              <a:buFont typeface="+mj-lt"/>
              <a:buAutoNum type="alphaLcParenR"/>
            </a:pPr>
            <a:r>
              <a:rPr lang="ru-RU" sz="2000" dirty="0">
                <a:latin typeface="Century Gothic" panose="020B0502020202020204" pitchFamily="34" charset="0"/>
              </a:rPr>
              <a:t>Руководители и педагоги организаций общего образования</a:t>
            </a:r>
          </a:p>
          <a:p>
            <a:pPr marL="457200" lvl="0" indent="-457200">
              <a:buFont typeface="+mj-lt"/>
              <a:buAutoNum type="alphaLcParenR"/>
            </a:pPr>
            <a:r>
              <a:rPr lang="ru-RU" sz="2000" dirty="0">
                <a:latin typeface="Century Gothic" panose="020B0502020202020204" pitchFamily="34" charset="0"/>
              </a:rPr>
              <a:t>Разработчики КИМ для государственной итоговой аттестации</a:t>
            </a:r>
          </a:p>
          <a:p>
            <a:pPr marL="457200" lvl="0" indent="-457200">
              <a:buFont typeface="+mj-lt"/>
              <a:buAutoNum type="alphaLcParenR"/>
            </a:pPr>
            <a:r>
              <a:rPr lang="ru-RU" sz="2000" dirty="0">
                <a:latin typeface="Century Gothic" panose="020B0502020202020204" pitchFamily="34" charset="0"/>
              </a:rPr>
              <a:t>Руководители и педагоги организаций дополнительного образования</a:t>
            </a:r>
          </a:p>
          <a:p>
            <a:pPr marL="457200" lvl="0" indent="-457200">
              <a:buFont typeface="+mj-lt"/>
              <a:buAutoNum type="alphaLcParenR"/>
            </a:pPr>
            <a:r>
              <a:rPr lang="ru-RU" sz="2000" dirty="0">
                <a:latin typeface="Century Gothic" panose="020B0502020202020204" pitchFamily="34" charset="0"/>
              </a:rPr>
              <a:t>Авторы учебников для общего образования</a:t>
            </a:r>
          </a:p>
          <a:p>
            <a:pPr marL="457200" lvl="0" indent="-457200">
              <a:buFont typeface="+mj-lt"/>
              <a:buAutoNum type="alphaLcParenR"/>
            </a:pPr>
            <a:r>
              <a:rPr lang="ru-RU" sz="2000" dirty="0">
                <a:latin typeface="Century Gothic" panose="020B0502020202020204" pitchFamily="34" charset="0"/>
              </a:rPr>
              <a:t>Руководители и педагоги организаций среднего профессионального образования</a:t>
            </a:r>
          </a:p>
        </p:txBody>
      </p:sp>
      <p:grpSp>
        <p:nvGrpSpPr>
          <p:cNvPr id="2" name="Группа 1"/>
          <p:cNvGrpSpPr/>
          <p:nvPr/>
        </p:nvGrpSpPr>
        <p:grpSpPr>
          <a:xfrm>
            <a:off x="334010" y="1577476"/>
            <a:ext cx="514350" cy="2262147"/>
            <a:chOff x="334010" y="1577476"/>
            <a:chExt cx="514350" cy="2262147"/>
          </a:xfrm>
        </p:grpSpPr>
        <p:sp>
          <p:nvSpPr>
            <p:cNvPr id="4" name="Овал 3"/>
            <p:cNvSpPr/>
            <p:nvPr/>
          </p:nvSpPr>
          <p:spPr>
            <a:xfrm>
              <a:off x="334010" y="157747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 name="Овал 4"/>
            <p:cNvSpPr/>
            <p:nvPr/>
          </p:nvSpPr>
          <p:spPr>
            <a:xfrm>
              <a:off x="334010" y="216167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 name="Овал 5"/>
            <p:cNvSpPr/>
            <p:nvPr/>
          </p:nvSpPr>
          <p:spPr>
            <a:xfrm>
              <a:off x="334010" y="3334798"/>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grpSp>
    </p:spTree>
    <p:extLst>
      <p:ext uri="{BB962C8B-B14F-4D97-AF65-F5344CB8AC3E}">
        <p14:creationId xmlns:p14="http://schemas.microsoft.com/office/powerpoint/2010/main" val="336709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480" y="392575"/>
            <a:ext cx="6766560" cy="766200"/>
          </a:xfrm>
        </p:spPr>
        <p:txBody>
          <a:bodyPr/>
          <a:lstStyle/>
          <a:p>
            <a:pPr lvl="0"/>
            <a:r>
              <a:rPr lang="ru-RU" i="1" dirty="0">
                <a:latin typeface="Century Gothic" panose="020B0502020202020204" pitchFamily="34" charset="0"/>
              </a:rPr>
              <a:t> </a:t>
            </a:r>
            <a:r>
              <a:rPr lang="ru-RU" dirty="0">
                <a:latin typeface="Century Gothic" panose="020B0502020202020204" pitchFamily="34" charset="0"/>
              </a:rPr>
              <a:t>5. Ведущая компетенция учителя, показывающая его готовность к реализации целей обновленных ФГОС – это </a:t>
            </a:r>
            <a:r>
              <a:rPr lang="ru-RU" dirty="0" smtClean="0">
                <a:latin typeface="Century Gothic" panose="020B0502020202020204" pitchFamily="34" charset="0"/>
              </a:rPr>
              <a:t>:</a:t>
            </a:r>
            <a:endParaRPr lang="ru-RU" dirty="0">
              <a:latin typeface="Century Gothic" panose="020B0502020202020204" pitchFamily="34" charset="0"/>
            </a:endParaRPr>
          </a:p>
        </p:txBody>
      </p:sp>
      <p:sp>
        <p:nvSpPr>
          <p:cNvPr id="8" name="Прямоугольник 7"/>
          <p:cNvSpPr/>
          <p:nvPr/>
        </p:nvSpPr>
        <p:spPr>
          <a:xfrm>
            <a:off x="403860" y="1577476"/>
            <a:ext cx="8176260" cy="2246769"/>
          </a:xfrm>
          <a:prstGeom prst="rect">
            <a:avLst/>
          </a:prstGeom>
        </p:spPr>
        <p:txBody>
          <a:bodyPr wrap="square">
            <a:spAutoFit/>
          </a:bodyPr>
          <a:lstStyle/>
          <a:p>
            <a:pPr marL="457200" lvl="0" indent="-457200">
              <a:buFont typeface="+mj-lt"/>
              <a:buAutoNum type="alphaLcParenR"/>
            </a:pPr>
            <a:r>
              <a:rPr lang="ru-RU" sz="2000" dirty="0">
                <a:latin typeface="Century Gothic" panose="020B0502020202020204" pitchFamily="34" charset="0"/>
              </a:rPr>
              <a:t>способность к организации разных видов учебной деятельности </a:t>
            </a:r>
          </a:p>
          <a:p>
            <a:pPr marL="457200" lvl="0" indent="-457200">
              <a:buFont typeface="+mj-lt"/>
              <a:buAutoNum type="alphaLcParenR"/>
            </a:pPr>
            <a:r>
              <a:rPr lang="ru-RU" sz="2000" dirty="0">
                <a:latin typeface="Century Gothic" panose="020B0502020202020204" pitchFamily="34" charset="0"/>
              </a:rPr>
              <a:t>владение предметным содержанием на углубленном уровне</a:t>
            </a:r>
          </a:p>
          <a:p>
            <a:pPr marL="457200" lvl="0" indent="-457200">
              <a:buFont typeface="+mj-lt"/>
              <a:buAutoNum type="alphaLcParenR"/>
            </a:pPr>
            <a:r>
              <a:rPr lang="ru-RU" sz="2000" dirty="0">
                <a:latin typeface="Century Gothic" panose="020B0502020202020204" pitchFamily="34" charset="0"/>
              </a:rPr>
              <a:t>умение разрабатывать рабочую программу по предмету</a:t>
            </a:r>
          </a:p>
          <a:p>
            <a:pPr marL="457200" lvl="0" indent="-457200">
              <a:buFont typeface="+mj-lt"/>
              <a:buAutoNum type="alphaLcParenR"/>
            </a:pPr>
            <a:r>
              <a:rPr lang="ru-RU" sz="2000" dirty="0">
                <a:latin typeface="Century Gothic" panose="020B0502020202020204" pitchFamily="34" charset="0"/>
              </a:rPr>
              <a:t>умение разрабатывать задания по функциональной грамотности</a:t>
            </a:r>
          </a:p>
        </p:txBody>
      </p:sp>
      <p:sp>
        <p:nvSpPr>
          <p:cNvPr id="4" name="Овал 3"/>
          <p:cNvSpPr/>
          <p:nvPr/>
        </p:nvSpPr>
        <p:spPr>
          <a:xfrm>
            <a:off x="334010" y="1577476"/>
            <a:ext cx="514350" cy="50482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Tree>
    <p:extLst>
      <p:ext uri="{BB962C8B-B14F-4D97-AF65-F5344CB8AC3E}">
        <p14:creationId xmlns:p14="http://schemas.microsoft.com/office/powerpoint/2010/main" val="148217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5530</Words>
  <Application>Microsoft Office PowerPoint</Application>
  <PresentationFormat>Экран (16:9)</PresentationFormat>
  <Paragraphs>811</Paragraphs>
  <Slides>48</Slides>
  <Notes>35</Notes>
  <HiddenSlides>2</HiddenSlides>
  <MMClips>0</MMClips>
  <ScaleCrop>false</ScaleCrop>
  <HeadingPairs>
    <vt:vector size="6" baseType="variant">
      <vt:variant>
        <vt:lpstr>Использованные шрифты</vt:lpstr>
      </vt:variant>
      <vt:variant>
        <vt:i4>11</vt:i4>
      </vt:variant>
      <vt:variant>
        <vt:lpstr>Тема</vt:lpstr>
      </vt:variant>
      <vt:variant>
        <vt:i4>4</vt:i4>
      </vt:variant>
      <vt:variant>
        <vt:lpstr>Заголовки слайдов</vt:lpstr>
      </vt:variant>
      <vt:variant>
        <vt:i4>48</vt:i4>
      </vt:variant>
    </vt:vector>
  </HeadingPairs>
  <TitlesOfParts>
    <vt:vector size="63" baseType="lpstr">
      <vt:lpstr>Century Gothic</vt:lpstr>
      <vt:lpstr>Times New Roman</vt:lpstr>
      <vt:lpstr>Roboto Condensed Light</vt:lpstr>
      <vt:lpstr>Arvo</vt:lpstr>
      <vt:lpstr>Arial</vt:lpstr>
      <vt:lpstr>Microsoft JhengHei UI Light</vt:lpstr>
      <vt:lpstr>Roboto Condensed</vt:lpstr>
      <vt:lpstr>Tahoma</vt:lpstr>
      <vt:lpstr>Calibri Light</vt:lpstr>
      <vt:lpstr>Calibri</vt:lpstr>
      <vt:lpstr>Microsoft Sans Serif</vt:lpstr>
      <vt:lpstr>Salerio template</vt:lpstr>
      <vt:lpstr>1_Office Theme</vt:lpstr>
      <vt:lpstr>Тема Office</vt:lpstr>
      <vt:lpstr>1_Salerio template</vt:lpstr>
      <vt:lpstr>Трек «Обновленный ФГОС: ресурсы  повышения качества образования»</vt:lpstr>
      <vt:lpstr>Презентация PowerPoint</vt:lpstr>
      <vt:lpstr>НОВЕЛЛЫ ФГОС</vt:lpstr>
      <vt:lpstr>Тест  «Изменения в обновлённых стандартах»</vt:lpstr>
      <vt:lpstr>1. Отличительными особенностями обновленных ФГОС являются:</vt:lpstr>
      <vt:lpstr>2. Какой подход лежит в основе ФГОС 2021?:</vt:lpstr>
      <vt:lpstr>3. Требования к результатам освоения программ основного общего образования представлены в:</vt:lpstr>
      <vt:lpstr>4. Целевыми группами ФГОС 2021 НОО, ООО являются:</vt:lpstr>
      <vt:lpstr> 5. Ведущая компетенция учителя, показывающая его готовность к реализации целей обновленных ФГОС – это :</vt:lpstr>
      <vt:lpstr>6. Какие результаты обучения сформулированы в категориях системно-деятельностного подхода?</vt:lpstr>
      <vt:lpstr>7. Во ФГОС 2021 к универсальным учебным познавательным действиям относятся:</vt:lpstr>
      <vt:lpstr> 8. Во ФГОС 2021 на углубленном уровнях не определены требования к учебному предмету:</vt:lpstr>
      <vt:lpstr>9. Требования ФГОС 2021 детализированы в методическом документе:</vt:lpstr>
      <vt:lpstr>10. Задача по формированию функциональной грамотности школьников впервые поставлена в:</vt:lpstr>
      <vt:lpstr>11. Во ФГОС 2021 нашли свое отражение вопросы:</vt:lpstr>
      <vt:lpstr>Тест  «Изменения в обновлённых стандартах»</vt:lpstr>
      <vt:lpstr>Концепция обновления ФГОС</vt:lpstr>
      <vt:lpstr>Презентация PowerPoint</vt:lpstr>
      <vt:lpstr>Ключевые приоритеты системы образования РФ закреплены в обновлённых ФГОС</vt:lpstr>
      <vt:lpstr>При переходе на новые Стандарты рекомендуем руководствоваться в том числе документами, перечень которых представлен на слайде.</vt:lpstr>
      <vt:lpstr>Предметные концепции</vt:lpstr>
      <vt:lpstr>Значение географии и географического образования в России и современном мире</vt:lpstr>
      <vt:lpstr>Презентация PowerPoint</vt:lpstr>
      <vt:lpstr>Презентация PowerPoint</vt:lpstr>
      <vt:lpstr>Презентация PowerPoint</vt:lpstr>
      <vt:lpstr>Презентация PowerPoint</vt:lpstr>
      <vt:lpstr>О рабочих программах и не только …</vt:lpstr>
      <vt:lpstr>Риски</vt:lpstr>
      <vt:lpstr>Требования к рабочим программам (РП)</vt:lpstr>
      <vt:lpstr>Презентация PowerPoint</vt:lpstr>
      <vt:lpstr>Структура рабочей программы: обязательные разделы </vt:lpstr>
      <vt:lpstr>Методическая поддержка</vt:lpstr>
      <vt:lpstr>Презентация PowerPoint</vt:lpstr>
      <vt:lpstr>https://uchitel.club/ </vt:lpstr>
      <vt:lpstr>Презентация PowerPoint</vt:lpstr>
      <vt:lpstr>Структура рабочей программы: тематическое планирование</vt:lpstr>
      <vt:lpstr>Структура рабочей программы</vt:lpstr>
      <vt:lpstr>Презентация PowerPoint</vt:lpstr>
      <vt:lpstr>Структура рабочей программы: планируемые результаты</vt:lpstr>
      <vt:lpstr>Презентация PowerPoint</vt:lpstr>
      <vt:lpstr>Презентация PowerPoint</vt:lpstr>
      <vt:lpstr>Презентация PowerPoint</vt:lpstr>
      <vt:lpstr>Презентация PowerPoint</vt:lpstr>
      <vt:lpstr>Презентация PowerPoint</vt:lpstr>
      <vt:lpstr>И в завершение….</vt:lpstr>
      <vt:lpstr>И в завершение….</vt:lpstr>
      <vt:lpstr>Презентация PowerPoint</vt:lpstr>
      <vt:lpstr>Методическая поддержка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Надежда Ершова</dc:creator>
  <cp:lastModifiedBy>Надежда Ершова</cp:lastModifiedBy>
  <cp:revision>55</cp:revision>
  <dcterms:modified xsi:type="dcterms:W3CDTF">2022-08-22T11:20:24Z</dcterms:modified>
</cp:coreProperties>
</file>